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3"/>
    <p:sldMasterId id="2147483671" r:id="rId4"/>
    <p:sldMasterId id="2147483681" r:id="rId5"/>
    <p:sldMasterId id="2147483696" r:id="rId6"/>
    <p:sldMasterId id="2147483705" r:id="rId7"/>
    <p:sldMasterId id="2147483720" r:id="rId8"/>
  </p:sldMasterIdLst>
  <p:notesMasterIdLst>
    <p:notesMasterId r:id="rId10"/>
  </p:notesMasterIdLst>
  <p:sldIdLst>
    <p:sldId id="256" r:id="rId9"/>
    <p:sldId id="257" r:id="rId11"/>
    <p:sldId id="258" r:id="rId12"/>
    <p:sldId id="259" r:id="rId13"/>
    <p:sldId id="260" r:id="rId14"/>
    <p:sldId id="263" r:id="rId15"/>
    <p:sldId id="261" r:id="rId16"/>
    <p:sldId id="436" r:id="rId17"/>
    <p:sldId id="438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532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63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403" r:id="rId79"/>
    <p:sldId id="323" r:id="rId80"/>
    <p:sldId id="364" r:id="rId81"/>
    <p:sldId id="365" r:id="rId82"/>
    <p:sldId id="534" r:id="rId83"/>
    <p:sldId id="535" r:id="rId84"/>
    <p:sldId id="332" r:id="rId85"/>
    <p:sldId id="333" r:id="rId86"/>
    <p:sldId id="334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66" r:id="rId100"/>
    <p:sldId id="349" r:id="rId101"/>
    <p:sldId id="350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</p:sldIdLst>
  <p:sldSz cx="9144000" cy="5143500" type="screen16x9"/>
  <p:notesSz cx="6858000" cy="9144000"/>
  <p:embeddedFontLst>
    <p:embeddedFont>
      <p:font typeface="Advent Pro" pitchFamily="2" charset="77"/>
      <p:regular r:id="rId118"/>
      <p:bold r:id="rId119"/>
      <p:italic r:id="rId120"/>
      <p:boldItalic r:id="rId121"/>
    </p:embeddedFont>
    <p:embeddedFont>
      <p:font typeface="Fira Sans" panose="020B0503050000020004" pitchFamily="34" charset="0"/>
      <p:regular r:id="rId122"/>
      <p:bold r:id="rId123"/>
      <p:italic r:id="rId124"/>
      <p:boldItalic r:id="rId125"/>
    </p:embeddedFont>
    <p:embeddedFont>
      <p:font typeface="Helvetica Neue" panose="02000503000000020004" pitchFamily="2" charset="0"/>
      <p:regular r:id="rId126"/>
      <p:bold r:id="rId127"/>
      <p:italic r:id="rId128"/>
      <p:boldItalic r:id="rId129"/>
    </p:embeddedFont>
    <p:embeddedFont>
      <p:font typeface="Montserrat" pitchFamily="2" charset="77"/>
      <p:regular r:id="rId130"/>
      <p:bold r:id="rId131"/>
      <p:italic r:id="rId132"/>
      <p:boldItalic r:id="rId133"/>
    </p:embeddedFont>
    <p:embeddedFont>
      <p:font typeface="Roboto" panose="02000000000000000000" pitchFamily="2" charset="0"/>
      <p:regular r:id="rId134"/>
      <p:bold r:id="rId135"/>
      <p:italic r:id="rId136"/>
      <p:boldItalic r:id="rId137"/>
    </p:embeddedFont>
    <p:embeddedFont>
      <p:font typeface="Roboto Light" panose="020F0302020204030204" pitchFamily="34" charset="0"/>
      <p:regular r:id="rId138"/>
      <p:bold r:id="rId139"/>
      <p:italic r:id="rId140"/>
      <p:boldItalic r:id="rId141"/>
    </p:embeddedFont>
    <p:embeddedFont>
      <p:font typeface="Roboto Medium" panose="020F0502020204030204" pitchFamily="34" charset="0"/>
      <p:regular r:id="rId142"/>
      <p:bold r:id="rId143"/>
      <p:italic r:id="rId144"/>
      <p:boldItalic r:id="rId145"/>
    </p:embeddedFont>
    <p:embeddedFont>
      <p:font typeface="Signika" pitchFamily="2" charset="77"/>
      <p:regular r:id="rId146"/>
      <p:bold r:id="rId1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 Kau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BA98D9A-9192-45E3-A2ED-D83A9CE5FE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5D650FAB-B959-46B2-98D5-0F9A07FF44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720"/>
  </p:normalViewPr>
  <p:slideViewPr>
    <p:cSldViewPr snapToGrid="0" showGuides="1">
      <p:cViewPr>
        <p:scale>
          <a:sx n="220" d="100"/>
          <a:sy n="220" d="100"/>
        </p:scale>
        <p:origin x="1696" y="1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0.xml"/><Relationship Id="rId98" Type="http://schemas.openxmlformats.org/officeDocument/2006/relationships/slide" Target="slides/slide89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" Type="http://schemas.openxmlformats.org/officeDocument/2006/relationships/slide" Target="slides/slide1.xml"/><Relationship Id="rId89" Type="http://schemas.openxmlformats.org/officeDocument/2006/relationships/slide" Target="slides/slide80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80" Type="http://schemas.openxmlformats.org/officeDocument/2006/relationships/slide" Target="slides/slide7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7" Type="http://schemas.openxmlformats.org/officeDocument/2006/relationships/font" Target="fonts/font30.fntdata"/><Relationship Id="rId146" Type="http://schemas.openxmlformats.org/officeDocument/2006/relationships/font" Target="fonts/font29.fntdata"/><Relationship Id="rId145" Type="http://schemas.openxmlformats.org/officeDocument/2006/relationships/font" Target="fonts/font28.fntdata"/><Relationship Id="rId144" Type="http://schemas.openxmlformats.org/officeDocument/2006/relationships/font" Target="fonts/font27.fntdata"/><Relationship Id="rId143" Type="http://schemas.openxmlformats.org/officeDocument/2006/relationships/font" Target="fonts/font26.fntdata"/><Relationship Id="rId142" Type="http://schemas.openxmlformats.org/officeDocument/2006/relationships/font" Target="fonts/font25.fntdata"/><Relationship Id="rId141" Type="http://schemas.openxmlformats.org/officeDocument/2006/relationships/font" Target="fonts/font24.fntdata"/><Relationship Id="rId140" Type="http://schemas.openxmlformats.org/officeDocument/2006/relationships/font" Target="fonts/font23.fntdata"/><Relationship Id="rId14" Type="http://schemas.openxmlformats.org/officeDocument/2006/relationships/slide" Target="slides/slide5.xml"/><Relationship Id="rId139" Type="http://schemas.openxmlformats.org/officeDocument/2006/relationships/font" Target="fonts/font22.fntdata"/><Relationship Id="rId138" Type="http://schemas.openxmlformats.org/officeDocument/2006/relationships/font" Target="fonts/font21.fntdata"/><Relationship Id="rId137" Type="http://schemas.openxmlformats.org/officeDocument/2006/relationships/font" Target="fonts/font20.fntdata"/><Relationship Id="rId136" Type="http://schemas.openxmlformats.org/officeDocument/2006/relationships/font" Target="fonts/font19.fntdata"/><Relationship Id="rId135" Type="http://schemas.openxmlformats.org/officeDocument/2006/relationships/font" Target="fonts/font18.fntdata"/><Relationship Id="rId134" Type="http://schemas.openxmlformats.org/officeDocument/2006/relationships/font" Target="fonts/font17.fntdata"/><Relationship Id="rId133" Type="http://schemas.openxmlformats.org/officeDocument/2006/relationships/font" Target="fonts/font16.fntdata"/><Relationship Id="rId132" Type="http://schemas.openxmlformats.org/officeDocument/2006/relationships/font" Target="fonts/font15.fntdata"/><Relationship Id="rId131" Type="http://schemas.openxmlformats.org/officeDocument/2006/relationships/font" Target="fonts/font14.fntdata"/><Relationship Id="rId130" Type="http://schemas.openxmlformats.org/officeDocument/2006/relationships/font" Target="fonts/font13.fntdata"/><Relationship Id="rId13" Type="http://schemas.openxmlformats.org/officeDocument/2006/relationships/slide" Target="slides/slide4.xml"/><Relationship Id="rId129" Type="http://schemas.openxmlformats.org/officeDocument/2006/relationships/font" Target="fonts/font12.fntdata"/><Relationship Id="rId128" Type="http://schemas.openxmlformats.org/officeDocument/2006/relationships/font" Target="fonts/font11.fntdata"/><Relationship Id="rId127" Type="http://schemas.openxmlformats.org/officeDocument/2006/relationships/font" Target="fonts/font10.fntdata"/><Relationship Id="rId126" Type="http://schemas.openxmlformats.org/officeDocument/2006/relationships/font" Target="fonts/font9.fntdata"/><Relationship Id="rId125" Type="http://schemas.openxmlformats.org/officeDocument/2006/relationships/font" Target="fonts/font8.fntdata"/><Relationship Id="rId124" Type="http://schemas.openxmlformats.org/officeDocument/2006/relationships/font" Target="fonts/font7.fntdata"/><Relationship Id="rId123" Type="http://schemas.openxmlformats.org/officeDocument/2006/relationships/font" Target="fonts/font6.fntdata"/><Relationship Id="rId122" Type="http://schemas.openxmlformats.org/officeDocument/2006/relationships/font" Target="fonts/font5.fntdata"/><Relationship Id="rId121" Type="http://schemas.openxmlformats.org/officeDocument/2006/relationships/font" Target="fonts/font4.fntdata"/><Relationship Id="rId120" Type="http://schemas.openxmlformats.org/officeDocument/2006/relationships/font" Target="fonts/font3.fntdata"/><Relationship Id="rId12" Type="http://schemas.openxmlformats.org/officeDocument/2006/relationships/slide" Target="slides/slide3.xml"/><Relationship Id="rId119" Type="http://schemas.openxmlformats.org/officeDocument/2006/relationships/font" Target="fonts/font2.fntdata"/><Relationship Id="rId118" Type="http://schemas.openxmlformats.org/officeDocument/2006/relationships/font" Target="fonts/font1.fntdata"/><Relationship Id="rId117" Type="http://schemas.openxmlformats.org/officeDocument/2006/relationships/commentAuthors" Target="commentAuthors.xml"/><Relationship Id="rId116" Type="http://schemas.openxmlformats.org/officeDocument/2006/relationships/tableStyles" Target="tableStyles.xml"/><Relationship Id="rId115" Type="http://schemas.openxmlformats.org/officeDocument/2006/relationships/viewProps" Target="viewProps.xml"/><Relationship Id="rId114" Type="http://schemas.openxmlformats.org/officeDocument/2006/relationships/presProps" Target="presProps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110" Type="http://schemas.openxmlformats.org/officeDocument/2006/relationships/slide" Target="slides/slide101.xml"/><Relationship Id="rId11" Type="http://schemas.openxmlformats.org/officeDocument/2006/relationships/slide" Target="slides/slide2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ca3419e6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17ca3419e6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GB"/>
              <a:t>Main Title Page</a:t>
            </a:r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399ccdf3c1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2399ccdf3c1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g2399ccdf3c1_0_5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1" name="Google Shape;2901;g2399ccdf3c1_0_5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g238102632d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6" name="Google Shape;2916;g238102632d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g2399ccdf3c1_0_5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0" name="Google Shape;2930;g2399ccdf3c1_0_5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2399ccdf3c1_0_5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5" name="Google Shape;2945;g2399ccdf3c1_0_5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g17ca3419e63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2" name="Google Shape;2962;g17ca3419e63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399ccdf3c1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g2399ccdf3c1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a566209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g31a566209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399ccdf3c1_0_1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g2399ccdf3c1_0_1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1089fa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281089fa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99ccdf3c1_0_1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2399ccdf3c1_0_1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399ccdf3c1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g2399ccdf3c1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399ccdf3c1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2399ccdf3c1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8112ad2e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g28112ad2e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399ccdf3c1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g2399ccdf3c1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dee830a17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5dee830a17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399ccdf3c1_0_1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1" name="Google Shape;831;g2399ccdf3c1_0_1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399ccdf3c1_0_1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g2399ccdf3c1_0_1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399ccdf3c1_0_1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" name="Google Shape;864;g2399ccdf3c1_0_1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399ccdf3c1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g2399ccdf3c1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399ccdf3c1_0_1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g2399ccdf3c1_0_1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399ccdf3c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g2399ccdf3c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399ccdf3c1_0_2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4" name="Google Shape;934;g2399ccdf3c1_0_2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399ccdf3c1_0_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7" name="Google Shape;967;g2399ccdf3c1_0_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399ccdf3c1_0_2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g2399ccdf3c1_0_2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399ccdf3c1_0_2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7" name="Google Shape;1017;g2399ccdf3c1_0_2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38102632d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238102632d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399ccdf3c1_0_2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g2399ccdf3c1_0_2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399ccdf3c1_0_2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Google Shape;1092;g2399ccdf3c1_0_2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399ccdf3c1_0_2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g2399ccdf3c1_0_2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399ccdf3c1_0_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1" name="Google Shape;1171;g2399ccdf3c1_0_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399ccdf3c1_0_2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5" name="Google Shape;1195;g2399ccdf3c1_0_2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399ccdf3c1_0_2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2" name="Google Shape;1202;g2399ccdf3c1_0_2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399ccdf3c1_0_2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g2399ccdf3c1_0_2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399ccdf3c1_0_2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7" name="Google Shape;1247;g2399ccdf3c1_0_2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399ccdf3c1_0_2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4" name="Google Shape;1334;g2399ccdf3c1_0_2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399ccdf3c1_0_2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1" name="Google Shape;1411;g2399ccdf3c1_0_2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399ccdf3c1_0_2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2399ccdf3c1_0_2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399ccdf3c1_0_2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g2399ccdf3c1_0_2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399ccdf3c1_0_2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8" name="Google Shape;1508;g2399ccdf3c1_0_2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2399ccdf3c1_0_3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0" name="Google Shape;1530;g2399ccdf3c1_0_3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399ccdf3c1_0_3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7" name="Google Shape;1537;g2399ccdf3c1_0_3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2399ccdf3c1_0_3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4" name="Google Shape;1554;g2399ccdf3c1_0_3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2399ccdf3c1_0_3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9" name="Google Shape;1609;g2399ccdf3c1_0_3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399ccdf3c1_0_3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3" name="Google Shape;1653;g2399ccdf3c1_0_3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2399ccdf3c1_0_3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1" name="Google Shape;1691;g2399ccdf3c1_0_3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399ccdf3c1_0_3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4" name="Google Shape;1714;g2399ccdf3c1_0_3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2399ccdf3c1_0_3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1" name="Google Shape;1721;g2399ccdf3c1_0_3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5dad8ecd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5dad8ecd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2399ccdf3c1_0_3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8" name="Google Shape;1738;g2399ccdf3c1_0_3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2399ccdf3c1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0" name="Google Shape;1800;g2399ccdf3c1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399ccdf3c1_0_3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1" name="Google Shape;1871;g2399ccdf3c1_0_3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5eb0e135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8" name="Google Shape;1908;g25eb0e135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5ee90b12a7_0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5" name="Google Shape;1915;g25ee90b12a7_0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2399ccdf3c1_0_3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5" name="Google Shape;1955;g2399ccdf3c1_0_3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25ee90b12a7_0_1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2" name="Google Shape;1962;g25ee90b12a7_0_1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25ee90b12a7_0_1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9" name="Google Shape;1989;g25ee90b12a7_0_1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2399ccdf3c1_0_3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2" name="Google Shape;2022;g2399ccdf3c1_0_3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99ccdf3c1_0_3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9" name="Google Shape;2049;g2399ccdf3c1_0_3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a566209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31a566209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399ccdf3c1_0_3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9" name="Google Shape;2069;g2399ccdf3c1_0_3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25ee90b12a7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6" name="Google Shape;2086;g25ee90b12a7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25ee90b12a7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6" name="Google Shape;2086;g25ee90b12a7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25ee90b12a7_0_1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9" name="Google Shape;2109;g25ee90b12a7_0_1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5ee90b12a7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7" name="Google Shape;2117;g25ee90b12a7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25ee90b12a7_0_1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0" name="Google Shape;2140;g25ee90b12a7_0_1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25ee90b12a7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1" name="Google Shape;2171;g25ee90b12a7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25ee90b12a7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5" name="Google Shape;2185;g25ee90b12a7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25ee90b12a7_0_1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4" name="Google Shape;2194;g25ee90b12a7_0_1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25ee90b12a7_0_2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7" name="Google Shape;2207;g25ee90b12a7_0_2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399ccdf3c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399ccdf3c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25ee90b12a7_0_2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5" name="Google Shape;2215;g25ee90b12a7_0_2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25ee90b12a7_0_2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5" name="Google Shape;2215;g25ee90b12a7_0_2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25ee90b12a7_0_2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5" name="Google Shape;2215;g25ee90b12a7_0_2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25ee90b12a7_0_2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5" name="Google Shape;2215;g25ee90b12a7_0_2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25ee90b12a7_0_2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5" name="Google Shape;2215;g25ee90b12a7_0_2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25ee90b12a7_0_2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5" name="Google Shape;2215;g25ee90b12a7_0_2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2399ccdf3c1_0_3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6" name="Google Shape;2396;g2399ccdf3c1_0_3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2399ccdf3c1_0_4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3" name="Google Shape;2403;g2399ccdf3c1_0_4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2399ccdf3c1_0_4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8" name="Google Shape;2418;g2399ccdf3c1_0_4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2399ccdf3c1_0_4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2" name="Google Shape;2472;g2399ccdf3c1_0_4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399ccdf3c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399ccdf3c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2399ccdf3c1_0_4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6" name="Google Shape;2486;g2399ccdf3c1_0_4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2399ccdf3c1_0_4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8" name="Google Shape;2498;g2399ccdf3c1_0_4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2399ccdf3c1_0_4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2" name="Google Shape;2522;g2399ccdf3c1_0_4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2399ccdf3c1_0_4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8" name="Google Shape;2538;g2399ccdf3c1_0_4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2399ccdf3c1_0_4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0" name="Google Shape;2560;g2399ccdf3c1_0_4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2399ccdf3c1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8" name="Google Shape;2578;g2399ccdf3c1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2399ccdf3c1_0_4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1" name="Google Shape;2591;g2399ccdf3c1_0_4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2399ccdf3c1_0_4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7" name="Google Shape;2607;g2399ccdf3c1_0_4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g2399ccdf3c1_0_4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8" name="Google Shape;2638;g2399ccdf3c1_0_4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2399ccdf3c1_0_3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6" name="Google Shape;2656;g2399ccdf3c1_0_3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399ccdf3c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399ccdf3c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2399ccdf3c1_0_4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3" name="Google Shape;2663;g2399ccdf3c1_0_4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2399ccdf3c1_0_4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3" name="Google Shape;2683;g2399ccdf3c1_0_4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2399ccdf3c1_0_5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7" name="Google Shape;2717;g2399ccdf3c1_0_5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2399ccdf3c1_0_5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7" name="Google Shape;2737;g2399ccdf3c1_0_5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2399ccdf3c1_0_5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2" name="Google Shape;2792;g2399ccdf3c1_0_5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g2399ccdf3c1_0_5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7" name="Google Shape;2817;g2399ccdf3c1_0_5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g2399ccdf3c1_0_3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9" name="Google Shape;2839;g2399ccdf3c1_0_3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2399ccdf3c1_0_5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7" name="Google Shape;2847;g2399ccdf3c1_0_5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2399ccdf3c1_0_5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9" name="Google Shape;2869;g2399ccdf3c1_0_5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2399ccdf3c1_0_5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5" name="Google Shape;2885;g2399ccdf3c1_0_5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3" name="Google Shape;53;p13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61" name="Google Shape;61;p15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ctrTitle"/>
          </p:nvPr>
        </p:nvSpPr>
        <p:spPr>
          <a:xfrm>
            <a:off x="1107000" y="781525"/>
            <a:ext cx="6930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73" name="Google Shape;73;p18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292538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423825" y="3218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4734263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cxnSp>
        <p:nvCxnSpPr>
          <p:cNvPr id="79" name="Google Shape;79;p19"/>
          <p:cNvCxnSpPr/>
          <p:nvPr/>
        </p:nvCxnSpPr>
        <p:spPr>
          <a:xfrm>
            <a:off x="4571988" y="1125200"/>
            <a:ext cx="9300" cy="3594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20139" y="1487525"/>
            <a:ext cx="3952787" cy="2655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4026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/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256100" y="135542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256100" y="292532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/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94" name="Google Shape;94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34201" y="4734175"/>
            <a:ext cx="355476" cy="35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marL="91440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104" name="Google Shape;104;p25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05" name="Google Shape;105;p25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ctrTitle"/>
          </p:nvPr>
        </p:nvSpPr>
        <p:spPr>
          <a:xfrm>
            <a:off x="1107000" y="781525"/>
            <a:ext cx="6930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10" name="Google Shape;110;p26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>
            <a:spLocks noGrp="1"/>
          </p:cNvSpPr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17" name="Google Shape;117;p28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>
            <a:spLocks noGrp="1"/>
          </p:cNvSpPr>
          <p:nvPr>
            <p:ph type="body" idx="1"/>
          </p:nvPr>
        </p:nvSpPr>
        <p:spPr>
          <a:xfrm>
            <a:off x="292538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423825" y="3218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2"/>
          </p:nvPr>
        </p:nvSpPr>
        <p:spPr>
          <a:xfrm>
            <a:off x="4734263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cxnSp>
        <p:nvCxnSpPr>
          <p:cNvPr id="123" name="Google Shape;123;p29"/>
          <p:cNvCxnSpPr/>
          <p:nvPr/>
        </p:nvCxnSpPr>
        <p:spPr>
          <a:xfrm>
            <a:off x="4571988" y="1125200"/>
            <a:ext cx="9300" cy="3594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pic>
        <p:nvPicPr>
          <p:cNvPr id="127" name="Google Shape;127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20139" y="1487525"/>
            <a:ext cx="3952787" cy="2655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4026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/>
        </p:txBody>
      </p:sp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256100" y="135542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135" name="Google Shape;135;p32"/>
          <p:cNvSpPr txBox="1">
            <a:spLocks noGrp="1"/>
          </p:cNvSpPr>
          <p:nvPr>
            <p:ph type="subTitle" idx="1"/>
          </p:nvPr>
        </p:nvSpPr>
        <p:spPr>
          <a:xfrm>
            <a:off x="256100" y="292532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/>
        </p:txBody>
      </p:sp>
      <p:sp>
        <p:nvSpPr>
          <p:cNvPr id="136" name="Google Shape;136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137" name="Google Shape;137;p32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38" name="Google Shape;138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34201" y="4734175"/>
            <a:ext cx="355476" cy="35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marL="91440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1" name="Google Shape;141;p33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>
            <a:spLocks noGrp="1"/>
          </p:cNvSpPr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2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8" name="Google Shape;148;p35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9" name="Google Shape;149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cxnSp>
        <p:nvCxnSpPr>
          <p:cNvPr id="150" name="Google Shape;150;p35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3" name="Google Shape;153;p36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4" name="Google Shape;154;p36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>
            <a:spLocks noGrp="1"/>
          </p:cNvSpPr>
          <p:nvPr>
            <p:ph type="ctrTitle"/>
          </p:nvPr>
        </p:nvSpPr>
        <p:spPr>
          <a:xfrm>
            <a:off x="1107000" y="781525"/>
            <a:ext cx="6930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2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Google Shape;157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58" name="Google Shape;158;p37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61" name="Google Shape;161;p38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3" cy="26155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>
            <a:spLocks noGrp="1"/>
          </p:cNvSpPr>
          <p:nvPr>
            <p:ph type="title"/>
          </p:nvPr>
        </p:nvSpPr>
        <p:spPr>
          <a:xfrm>
            <a:off x="473968" y="3507856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3" cy="26155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0"/>
          <p:cNvSpPr txBox="1">
            <a:spLocks noGrp="1"/>
          </p:cNvSpPr>
          <p:nvPr>
            <p:ph type="title"/>
          </p:nvPr>
        </p:nvSpPr>
        <p:spPr>
          <a:xfrm>
            <a:off x="473968" y="3507856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/>
          <p:nvPr/>
        </p:nvSpPr>
        <p:spPr>
          <a:xfrm>
            <a:off x="3885122" y="3541745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70" name="Google Shape;170;p41"/>
          <p:cNvSpPr/>
          <p:nvPr/>
        </p:nvSpPr>
        <p:spPr>
          <a:xfrm>
            <a:off x="3885122" y="2323546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71" name="Google Shape;171;p41"/>
          <p:cNvSpPr/>
          <p:nvPr/>
        </p:nvSpPr>
        <p:spPr>
          <a:xfrm>
            <a:off x="3885122" y="1105347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72" name="Google Shape;172;p41"/>
          <p:cNvSpPr txBox="1">
            <a:spLocks noGrp="1"/>
          </p:cNvSpPr>
          <p:nvPr>
            <p:ph type="body" idx="1"/>
          </p:nvPr>
        </p:nvSpPr>
        <p:spPr>
          <a:xfrm>
            <a:off x="457200" y="1562900"/>
            <a:ext cx="2879700" cy="30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1pPr>
            <a:lvl2pPr marL="914400" lvl="1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2pPr>
            <a:lvl3pPr marL="1371600" lvl="2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3pPr>
            <a:lvl4pPr marL="1828800" lvl="3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4pPr>
            <a:lvl5pPr marL="2286000" lvl="4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5pPr>
            <a:lvl6pPr marL="2743200" lvl="5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6pPr>
            <a:lvl7pPr marL="3200400" lvl="6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7pPr>
            <a:lvl8pPr marL="3657600" lvl="7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8pPr>
            <a:lvl9pPr marL="4114800" lvl="8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" name="Google Shape;173;p4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4" name="Google Shape;174;p41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5" name="Google Shape;175;p41"/>
          <p:cNvSpPr/>
          <p:nvPr/>
        </p:nvSpPr>
        <p:spPr>
          <a:xfrm>
            <a:off x="7685690" y="194869"/>
            <a:ext cx="1217100" cy="7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41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41"/>
          <p:cNvSpPr txBox="1">
            <a:spLocks noGrp="1"/>
          </p:cNvSpPr>
          <p:nvPr>
            <p:ph type="title"/>
          </p:nvPr>
        </p:nvSpPr>
        <p:spPr>
          <a:xfrm>
            <a:off x="1604580" y="142844"/>
            <a:ext cx="3595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2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3" cy="26155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2"/>
          <p:cNvSpPr txBox="1">
            <a:spLocks noGrp="1"/>
          </p:cNvSpPr>
          <p:nvPr>
            <p:ph type="title"/>
          </p:nvPr>
        </p:nvSpPr>
        <p:spPr>
          <a:xfrm>
            <a:off x="473968" y="3507856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/>
          <p:nvPr/>
        </p:nvSpPr>
        <p:spPr>
          <a:xfrm>
            <a:off x="1207825" y="1586975"/>
            <a:ext cx="3230400" cy="32094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83" name="Google Shape;183;p43"/>
          <p:cNvSpPr/>
          <p:nvPr/>
        </p:nvSpPr>
        <p:spPr>
          <a:xfrm>
            <a:off x="4705750" y="1587025"/>
            <a:ext cx="3230400" cy="32094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000"/>
                </a:srgbClr>
              </a:gs>
              <a:gs pos="63680">
                <a:srgbClr val="81153F">
                  <a:alpha val="80000"/>
                </a:srgbClr>
              </a:gs>
              <a:gs pos="100000">
                <a:srgbClr val="030659">
                  <a:alpha val="80000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84" name="Google Shape;184;p43"/>
          <p:cNvSpPr txBox="1">
            <a:spLocks noGrp="1"/>
          </p:cNvSpPr>
          <p:nvPr>
            <p:ph type="subTitle" idx="1"/>
          </p:nvPr>
        </p:nvSpPr>
        <p:spPr>
          <a:xfrm>
            <a:off x="1545163" y="1965575"/>
            <a:ext cx="25557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9pPr>
          </a:lstStyle>
          <a:p/>
        </p:txBody>
      </p:sp>
      <p:sp>
        <p:nvSpPr>
          <p:cNvPr id="185" name="Google Shape;185;p43"/>
          <p:cNvSpPr txBox="1">
            <a:spLocks noGrp="1"/>
          </p:cNvSpPr>
          <p:nvPr>
            <p:ph type="body" idx="2"/>
          </p:nvPr>
        </p:nvSpPr>
        <p:spPr>
          <a:xfrm>
            <a:off x="1453388" y="2428550"/>
            <a:ext cx="2739300" cy="19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1pPr>
            <a:lvl2pPr marL="914400" lvl="1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2pPr>
            <a:lvl3pPr marL="1371600" lvl="2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3pPr>
            <a:lvl4pPr marL="1828800" lvl="3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4pPr>
            <a:lvl5pPr marL="2286000" lvl="4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5pPr>
            <a:lvl6pPr marL="2743200" lvl="5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6pPr>
            <a:lvl7pPr marL="3200400" lvl="6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7pPr>
            <a:lvl8pPr marL="3657600" lvl="7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8pPr>
            <a:lvl9pPr marL="4114800" lvl="8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6" name="Google Shape;186;p43"/>
          <p:cNvSpPr txBox="1">
            <a:spLocks noGrp="1"/>
          </p:cNvSpPr>
          <p:nvPr>
            <p:ph type="subTitle" idx="3"/>
          </p:nvPr>
        </p:nvSpPr>
        <p:spPr>
          <a:xfrm>
            <a:off x="5043063" y="1965575"/>
            <a:ext cx="25557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9pPr>
          </a:lstStyle>
          <a:p/>
        </p:txBody>
      </p:sp>
      <p:sp>
        <p:nvSpPr>
          <p:cNvPr id="187" name="Google Shape;187;p43"/>
          <p:cNvSpPr txBox="1">
            <a:spLocks noGrp="1"/>
          </p:cNvSpPr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" name="Google Shape;188;p43"/>
          <p:cNvSpPr txBox="1">
            <a:spLocks noGrp="1"/>
          </p:cNvSpPr>
          <p:nvPr>
            <p:ph type="body" idx="4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0" bIns="0" anchor="t" anchorCtr="0">
            <a:noAutofit/>
          </a:bodyPr>
          <a:lstStyle>
            <a:lvl1pPr marL="457200" lvl="0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1pPr>
            <a:lvl2pPr marL="914400" lvl="1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2pPr>
            <a:lvl3pPr marL="1371600" lvl="2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3pPr>
            <a:lvl4pPr marL="1828800" lvl="3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4pPr>
            <a:lvl5pPr marL="2286000" lvl="4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5pPr>
            <a:lvl6pPr marL="2743200" lvl="5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6pPr>
            <a:lvl7pPr marL="3200400" lvl="6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7pPr>
            <a:lvl8pPr marL="3657600" lvl="7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189" name="Google Shape;189;p4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/>
          <p:nvPr/>
        </p:nvSpPr>
        <p:spPr>
          <a:xfrm>
            <a:off x="6721413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4708767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95" name="Google Shape;195;p44"/>
          <p:cNvSpPr/>
          <p:nvPr/>
        </p:nvSpPr>
        <p:spPr>
          <a:xfrm>
            <a:off x="2696121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96" name="Google Shape;196;p44"/>
          <p:cNvSpPr/>
          <p:nvPr/>
        </p:nvSpPr>
        <p:spPr>
          <a:xfrm>
            <a:off x="683475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97" name="Google Shape;197;p44"/>
          <p:cNvSpPr txBox="1">
            <a:spLocks noGrp="1"/>
          </p:cNvSpPr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8" name="Google Shape;198;p44"/>
          <p:cNvSpPr txBox="1">
            <a:spLocks noGrp="1"/>
          </p:cNvSpPr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0" bIns="0" anchor="t" anchorCtr="0">
            <a:noAutofit/>
          </a:bodyPr>
          <a:lstStyle>
            <a:lvl1pPr marL="457200" lvl="0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1pPr>
            <a:lvl2pPr marL="914400" lvl="1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2pPr>
            <a:lvl3pPr marL="1371600" lvl="2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3pPr>
            <a:lvl4pPr marL="1828800" lvl="3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4pPr>
            <a:lvl5pPr marL="2286000" lvl="4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5pPr>
            <a:lvl6pPr marL="2743200" lvl="5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6pPr>
            <a:lvl7pPr marL="3200400" lvl="6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7pPr>
            <a:lvl8pPr marL="3657600" lvl="7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199" name="Google Shape;199;p44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44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1" name="Google Shape;201;p44"/>
          <p:cNvSpPr/>
          <p:nvPr/>
        </p:nvSpPr>
        <p:spPr>
          <a:xfrm>
            <a:off x="7685690" y="194869"/>
            <a:ext cx="1217100" cy="7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2" name="Google Shape;202;p44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5"/>
          <p:cNvSpPr/>
          <p:nvPr/>
        </p:nvSpPr>
        <p:spPr>
          <a:xfrm>
            <a:off x="1172188" y="3327663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05" name="Google Shape;205;p45"/>
          <p:cNvSpPr/>
          <p:nvPr/>
        </p:nvSpPr>
        <p:spPr>
          <a:xfrm>
            <a:off x="4681988" y="3327688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06" name="Google Shape;206;p45"/>
          <p:cNvSpPr/>
          <p:nvPr/>
        </p:nvSpPr>
        <p:spPr>
          <a:xfrm>
            <a:off x="4681988" y="1671613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07" name="Google Shape;207;p45"/>
          <p:cNvSpPr/>
          <p:nvPr/>
        </p:nvSpPr>
        <p:spPr>
          <a:xfrm>
            <a:off x="1172188" y="1671625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08" name="Google Shape;208;p45"/>
          <p:cNvSpPr txBox="1">
            <a:spLocks noGrp="1"/>
          </p:cNvSpPr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0" bIns="0" anchor="t" anchorCtr="0">
            <a:noAutofit/>
          </a:bodyPr>
          <a:lstStyle>
            <a:lvl1pPr marL="457200" lvl="0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1pPr>
            <a:lvl2pPr marL="914400" lvl="1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2pPr>
            <a:lvl3pPr marL="1371600" lvl="2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3pPr>
            <a:lvl4pPr marL="1828800" lvl="3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4pPr>
            <a:lvl5pPr marL="2286000" lvl="4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5pPr>
            <a:lvl6pPr marL="2743200" lvl="5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6pPr>
            <a:lvl7pPr marL="3200400" lvl="6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7pPr>
            <a:lvl8pPr marL="3657600" lvl="7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209" name="Google Shape;209;p45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0" name="Google Shape;210;p45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1" name="Google Shape;211;p45"/>
          <p:cNvSpPr/>
          <p:nvPr/>
        </p:nvSpPr>
        <p:spPr>
          <a:xfrm>
            <a:off x="7685690" y="194869"/>
            <a:ext cx="1217100" cy="7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45"/>
          <p:cNvSpPr txBox="1">
            <a:spLocks noGrp="1"/>
          </p:cNvSpPr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3" name="Google Shape;213;p45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/>
          <p:nvPr/>
        </p:nvSpPr>
        <p:spPr>
          <a:xfrm>
            <a:off x="345636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16" name="Google Shape;216;p46"/>
          <p:cNvSpPr/>
          <p:nvPr/>
        </p:nvSpPr>
        <p:spPr>
          <a:xfrm>
            <a:off x="2087981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17" name="Google Shape;217;p46"/>
          <p:cNvSpPr/>
          <p:nvPr/>
        </p:nvSpPr>
        <p:spPr>
          <a:xfrm>
            <a:off x="3830325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18" name="Google Shape;218;p46"/>
          <p:cNvSpPr/>
          <p:nvPr/>
        </p:nvSpPr>
        <p:spPr>
          <a:xfrm>
            <a:off x="5572669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19" name="Google Shape;219;p46"/>
          <p:cNvSpPr/>
          <p:nvPr/>
        </p:nvSpPr>
        <p:spPr>
          <a:xfrm>
            <a:off x="7315014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20" name="Google Shape;220;p46"/>
          <p:cNvSpPr txBox="1">
            <a:spLocks noGrp="1"/>
          </p:cNvSpPr>
          <p:nvPr>
            <p:ph type="body" idx="1"/>
          </p:nvPr>
        </p:nvSpPr>
        <p:spPr>
          <a:xfrm>
            <a:off x="587400" y="1242125"/>
            <a:ext cx="7969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0" bIns="0" anchor="t" anchorCtr="0">
            <a:noAutofit/>
          </a:bodyPr>
          <a:lstStyle>
            <a:lvl1pPr marL="457200" lvl="0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1pPr>
            <a:lvl2pPr marL="914400" lvl="1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2pPr>
            <a:lvl3pPr marL="1371600" lvl="2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3pPr>
            <a:lvl4pPr marL="1828800" lvl="3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4pPr>
            <a:lvl5pPr marL="2286000" lvl="4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5pPr>
            <a:lvl6pPr marL="2743200" lvl="5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6pPr>
            <a:lvl7pPr marL="3200400" lvl="6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7pPr>
            <a:lvl8pPr marL="3657600" lvl="7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221" name="Google Shape;221;p4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23" name="Google Shape;223;p46"/>
          <p:cNvSpPr/>
          <p:nvPr/>
        </p:nvSpPr>
        <p:spPr>
          <a:xfrm>
            <a:off x="7685690" y="194869"/>
            <a:ext cx="1217100" cy="7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4" name="Google Shape;224;p46"/>
          <p:cNvSpPr txBox="1">
            <a:spLocks noGrp="1"/>
          </p:cNvSpPr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5" name="Google Shape;225;p46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/>
          <p:nvPr/>
        </p:nvSpPr>
        <p:spPr>
          <a:xfrm>
            <a:off x="510776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28" name="Google Shape;228;p47"/>
          <p:cNvSpPr/>
          <p:nvPr/>
        </p:nvSpPr>
        <p:spPr>
          <a:xfrm>
            <a:off x="6103238" y="1621797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29" name="Google Shape;229;p47"/>
          <p:cNvSpPr/>
          <p:nvPr/>
        </p:nvSpPr>
        <p:spPr>
          <a:xfrm>
            <a:off x="3318238" y="1621797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30" name="Google Shape;230;p47"/>
          <p:cNvSpPr/>
          <p:nvPr/>
        </p:nvSpPr>
        <p:spPr>
          <a:xfrm>
            <a:off x="510826" y="1621797"/>
            <a:ext cx="2425200" cy="14304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31" name="Google Shape;231;p47"/>
          <p:cNvSpPr/>
          <p:nvPr/>
        </p:nvSpPr>
        <p:spPr>
          <a:xfrm>
            <a:off x="6103226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32" name="Google Shape;232;p47"/>
          <p:cNvSpPr/>
          <p:nvPr/>
        </p:nvSpPr>
        <p:spPr>
          <a:xfrm>
            <a:off x="3359401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0" bIns="0" anchor="t" anchorCtr="0">
            <a:noAutofit/>
          </a:bodyPr>
          <a:lstStyle>
            <a:lvl1pPr marL="457200" lvl="0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1pPr>
            <a:lvl2pPr marL="914400" lvl="1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2pPr>
            <a:lvl3pPr marL="1371600" lvl="2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3pPr>
            <a:lvl4pPr marL="1828800" lvl="3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4pPr>
            <a:lvl5pPr marL="2286000" lvl="4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5pPr>
            <a:lvl6pPr marL="2743200" lvl="5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6pPr>
            <a:lvl7pPr marL="3200400" lvl="6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7pPr>
            <a:lvl8pPr marL="3657600" lvl="7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234" name="Google Shape;234;p4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" name="Google Shape;235;p47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36" name="Google Shape;236;p47"/>
          <p:cNvSpPr/>
          <p:nvPr/>
        </p:nvSpPr>
        <p:spPr>
          <a:xfrm>
            <a:off x="7685690" y="194869"/>
            <a:ext cx="1217100" cy="7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" name="Google Shape;237;p47"/>
          <p:cNvSpPr txBox="1">
            <a:spLocks noGrp="1"/>
          </p:cNvSpPr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8" name="Google Shape;238;p47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1400"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241" name="Google Shape;24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42" name="Google Shape;24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0"/>
          <p:cNvSpPr txBox="1">
            <a:spLocks noGrp="1"/>
          </p:cNvSpPr>
          <p:nvPr>
            <p:ph type="ctrTitle"/>
          </p:nvPr>
        </p:nvSpPr>
        <p:spPr>
          <a:xfrm>
            <a:off x="1107000" y="781525"/>
            <a:ext cx="6930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249" name="Google Shape;249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250" name="Google Shape;250;p50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1"/>
          <p:cNvSpPr txBox="1">
            <a:spLocks noGrp="1"/>
          </p:cNvSpPr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253" name="Google Shape;253;p51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254" name="Google Shape;254;p51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>
            <a:spLocks noGrp="1"/>
          </p:cNvSpPr>
          <p:nvPr>
            <p:ph type="body" idx="1"/>
          </p:nvPr>
        </p:nvSpPr>
        <p:spPr>
          <a:xfrm>
            <a:off x="292538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257" name="Google Shape;257;p52"/>
          <p:cNvSpPr txBox="1">
            <a:spLocks noGrp="1"/>
          </p:cNvSpPr>
          <p:nvPr>
            <p:ph type="title"/>
          </p:nvPr>
        </p:nvSpPr>
        <p:spPr>
          <a:xfrm>
            <a:off x="423825" y="3218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58" name="Google Shape;258;p52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59" name="Google Shape;259;p52"/>
          <p:cNvSpPr txBox="1">
            <a:spLocks noGrp="1"/>
          </p:cNvSpPr>
          <p:nvPr>
            <p:ph type="body" idx="2"/>
          </p:nvPr>
        </p:nvSpPr>
        <p:spPr>
          <a:xfrm>
            <a:off x="4734263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cxnSp>
        <p:nvCxnSpPr>
          <p:cNvPr id="260" name="Google Shape;260;p52"/>
          <p:cNvCxnSpPr/>
          <p:nvPr/>
        </p:nvCxnSpPr>
        <p:spPr>
          <a:xfrm>
            <a:off x="4571988" y="1125200"/>
            <a:ext cx="9300" cy="3594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3" name="Google Shape;263;p53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4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6" name="Google Shape;266;p54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pic>
        <p:nvPicPr>
          <p:cNvPr id="267" name="Google Shape;267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20139" y="1487525"/>
            <a:ext cx="3952787" cy="2655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4026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270" name="Google Shape;270;p5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/>
        </p:txBody>
      </p:sp>
      <p:sp>
        <p:nvSpPr>
          <p:cNvPr id="271" name="Google Shape;271;p55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" name="Google Shape;274;p56"/>
          <p:cNvSpPr txBox="1">
            <a:spLocks noGrp="1"/>
          </p:cNvSpPr>
          <p:nvPr>
            <p:ph type="title"/>
          </p:nvPr>
        </p:nvSpPr>
        <p:spPr>
          <a:xfrm>
            <a:off x="256100" y="135542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275" name="Google Shape;275;p56"/>
          <p:cNvSpPr txBox="1">
            <a:spLocks noGrp="1"/>
          </p:cNvSpPr>
          <p:nvPr>
            <p:ph type="subTitle" idx="1"/>
          </p:nvPr>
        </p:nvSpPr>
        <p:spPr>
          <a:xfrm>
            <a:off x="256100" y="292532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/>
        </p:txBody>
      </p:sp>
      <p:sp>
        <p:nvSpPr>
          <p:cNvPr id="276" name="Google Shape;276;p5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277" name="Google Shape;277;p56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78" name="Google Shape;278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34201" y="4734176"/>
            <a:ext cx="355475" cy="3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marL="91440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1" name="Google Shape;281;p57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9"/>
          <p:cNvSpPr txBox="1">
            <a:spLocks noGrp="1"/>
          </p:cNvSpPr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2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/>
              <a:buNone/>
              <a:defRPr sz="3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8" name="Google Shape;288;p59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89" name="Google Shape;289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cxnSp>
        <p:nvCxnSpPr>
          <p:cNvPr id="290" name="Google Shape;290;p59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3" name="Google Shape;293;p60"/>
          <p:cNvSpPr txBox="1">
            <a:spLocks noGrp="1"/>
          </p:cNvSpPr>
          <p:nvPr>
            <p:ph type="body" idx="1"/>
          </p:nvPr>
        </p:nvSpPr>
        <p:spPr>
          <a:xfrm>
            <a:off x="457200" y="1388325"/>
            <a:ext cx="81546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1pPr>
            <a:lvl2pPr marL="914400" lvl="1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2pPr>
            <a:lvl3pPr marL="1371600" lvl="2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3pPr>
            <a:lvl4pPr marL="1828800" lvl="3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4pPr>
            <a:lvl5pPr marL="2286000" lvl="4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5pPr>
            <a:lvl6pPr marL="2743200" lvl="5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6pPr>
            <a:lvl7pPr marL="3200400" lvl="6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7pPr>
            <a:lvl8pPr marL="3657600" lvl="7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8pPr>
            <a:lvl9pPr marL="4114800" lvl="8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" name="Google Shape;294;p60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95" name="Google Shape;295;p60"/>
          <p:cNvSpPr txBox="1">
            <a:spLocks noGrp="1"/>
          </p:cNvSpPr>
          <p:nvPr>
            <p:ph type="title"/>
          </p:nvPr>
        </p:nvSpPr>
        <p:spPr>
          <a:xfrm>
            <a:off x="1604580" y="142844"/>
            <a:ext cx="3595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6" name="Google Shape;296;p60"/>
          <p:cNvSpPr/>
          <p:nvPr/>
        </p:nvSpPr>
        <p:spPr>
          <a:xfrm>
            <a:off x="0" y="-294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1"/>
          <p:cNvSpPr txBox="1">
            <a:spLocks noGrp="1"/>
          </p:cNvSpPr>
          <p:nvPr>
            <p:ph type="ctrTitle"/>
          </p:nvPr>
        </p:nvSpPr>
        <p:spPr>
          <a:xfrm>
            <a:off x="1107000" y="781525"/>
            <a:ext cx="6930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  <a:defRPr sz="2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  <a:defRPr sz="35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00" name="Google Shape;300;p61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3" name="Google Shape;303;p62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4" name="Google Shape;304;p62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3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7" name="Google Shape;307;p63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4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3" cy="26155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4"/>
          <p:cNvSpPr txBox="1">
            <a:spLocks noGrp="1"/>
          </p:cNvSpPr>
          <p:nvPr>
            <p:ph type="title"/>
          </p:nvPr>
        </p:nvSpPr>
        <p:spPr>
          <a:xfrm>
            <a:off x="473968" y="3507856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5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3" cy="26155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5"/>
          <p:cNvSpPr txBox="1">
            <a:spLocks noGrp="1"/>
          </p:cNvSpPr>
          <p:nvPr>
            <p:ph type="title"/>
          </p:nvPr>
        </p:nvSpPr>
        <p:spPr>
          <a:xfrm>
            <a:off x="473968" y="3507856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6"/>
          <p:cNvSpPr/>
          <p:nvPr/>
        </p:nvSpPr>
        <p:spPr>
          <a:xfrm>
            <a:off x="3885122" y="3541745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16" name="Google Shape;316;p66"/>
          <p:cNvSpPr/>
          <p:nvPr/>
        </p:nvSpPr>
        <p:spPr>
          <a:xfrm>
            <a:off x="3885122" y="2323546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17" name="Google Shape;317;p66"/>
          <p:cNvSpPr/>
          <p:nvPr/>
        </p:nvSpPr>
        <p:spPr>
          <a:xfrm>
            <a:off x="3885122" y="1105347"/>
            <a:ext cx="4731600" cy="10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18" name="Google Shape;318;p66"/>
          <p:cNvSpPr txBox="1">
            <a:spLocks noGrp="1"/>
          </p:cNvSpPr>
          <p:nvPr>
            <p:ph type="body" idx="1"/>
          </p:nvPr>
        </p:nvSpPr>
        <p:spPr>
          <a:xfrm>
            <a:off x="457200" y="1562900"/>
            <a:ext cx="2879700" cy="30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1pPr>
            <a:lvl2pPr marL="914400" lvl="1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2pPr>
            <a:lvl3pPr marL="1371600" lvl="2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3pPr>
            <a:lvl4pPr marL="1828800" lvl="3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4pPr>
            <a:lvl5pPr marL="2286000" lvl="4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5pPr>
            <a:lvl6pPr marL="2743200" lvl="5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6pPr>
            <a:lvl7pPr marL="3200400" lvl="6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7pPr>
            <a:lvl8pPr marL="3657600" lvl="7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8pPr>
            <a:lvl9pPr marL="4114800" lvl="8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9" name="Google Shape;319;p6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0" name="Google Shape;320;p66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21" name="Google Shape;321;p66"/>
          <p:cNvSpPr/>
          <p:nvPr/>
        </p:nvSpPr>
        <p:spPr>
          <a:xfrm>
            <a:off x="7685690" y="194869"/>
            <a:ext cx="1217100" cy="7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2" name="Google Shape;322;p66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66"/>
          <p:cNvSpPr txBox="1">
            <a:spLocks noGrp="1"/>
          </p:cNvSpPr>
          <p:nvPr>
            <p:ph type="title"/>
          </p:nvPr>
        </p:nvSpPr>
        <p:spPr>
          <a:xfrm>
            <a:off x="1604580" y="142844"/>
            <a:ext cx="3595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7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2863" y="4800086"/>
            <a:ext cx="261553" cy="26155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7"/>
          <p:cNvSpPr txBox="1">
            <a:spLocks noGrp="1"/>
          </p:cNvSpPr>
          <p:nvPr>
            <p:ph type="title"/>
          </p:nvPr>
        </p:nvSpPr>
        <p:spPr>
          <a:xfrm>
            <a:off x="473968" y="3507856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24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8"/>
          <p:cNvSpPr/>
          <p:nvPr/>
        </p:nvSpPr>
        <p:spPr>
          <a:xfrm>
            <a:off x="1207825" y="1586975"/>
            <a:ext cx="3230400" cy="32094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29" name="Google Shape;329;p68"/>
          <p:cNvSpPr/>
          <p:nvPr/>
        </p:nvSpPr>
        <p:spPr>
          <a:xfrm>
            <a:off x="4705750" y="1587025"/>
            <a:ext cx="3230400" cy="32094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000"/>
                </a:srgbClr>
              </a:gs>
              <a:gs pos="63680">
                <a:srgbClr val="81153F">
                  <a:alpha val="80000"/>
                </a:srgbClr>
              </a:gs>
              <a:gs pos="100000">
                <a:srgbClr val="030659">
                  <a:alpha val="80000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30" name="Google Shape;330;p68"/>
          <p:cNvSpPr txBox="1">
            <a:spLocks noGrp="1"/>
          </p:cNvSpPr>
          <p:nvPr>
            <p:ph type="subTitle" idx="1"/>
          </p:nvPr>
        </p:nvSpPr>
        <p:spPr>
          <a:xfrm>
            <a:off x="1545163" y="1965575"/>
            <a:ext cx="25557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9pPr>
          </a:lstStyle>
          <a:p/>
        </p:txBody>
      </p:sp>
      <p:sp>
        <p:nvSpPr>
          <p:cNvPr id="331" name="Google Shape;331;p68"/>
          <p:cNvSpPr txBox="1">
            <a:spLocks noGrp="1"/>
          </p:cNvSpPr>
          <p:nvPr>
            <p:ph type="body" idx="2"/>
          </p:nvPr>
        </p:nvSpPr>
        <p:spPr>
          <a:xfrm>
            <a:off x="1453388" y="2428550"/>
            <a:ext cx="2739300" cy="19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1pPr>
            <a:lvl2pPr marL="914400" lvl="1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2pPr>
            <a:lvl3pPr marL="1371600" lvl="2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3pPr>
            <a:lvl4pPr marL="1828800" lvl="3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4pPr>
            <a:lvl5pPr marL="2286000" lvl="4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5pPr>
            <a:lvl6pPr marL="2743200" lvl="5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6pPr>
            <a:lvl7pPr marL="3200400" lvl="6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7pPr>
            <a:lvl8pPr marL="3657600" lvl="7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8pPr>
            <a:lvl9pPr marL="4114800" lvl="8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68"/>
          <p:cNvSpPr txBox="1">
            <a:spLocks noGrp="1"/>
          </p:cNvSpPr>
          <p:nvPr>
            <p:ph type="subTitle" idx="3"/>
          </p:nvPr>
        </p:nvSpPr>
        <p:spPr>
          <a:xfrm>
            <a:off x="5043063" y="1965575"/>
            <a:ext cx="25557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>
                <a:solidFill>
                  <a:srgbClr val="FFFFFF"/>
                </a:solidFill>
              </a:defRPr>
            </a:lvl1pPr>
            <a:lvl2pPr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2pPr>
            <a:lvl3pPr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3pPr>
            <a:lvl4pPr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4pPr>
            <a:lvl5pPr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5pPr>
            <a:lvl6pPr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6pPr>
            <a:lvl7pPr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7pPr>
            <a:lvl8pPr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8pPr>
            <a:lvl9pPr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/>
            </a:lvl9pPr>
          </a:lstStyle>
          <a:p/>
        </p:txBody>
      </p:sp>
      <p:sp>
        <p:nvSpPr>
          <p:cNvPr id="333" name="Google Shape;333;p68"/>
          <p:cNvSpPr txBox="1">
            <a:spLocks noGrp="1"/>
          </p:cNvSpPr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4" name="Google Shape;334;p68"/>
          <p:cNvSpPr txBox="1">
            <a:spLocks noGrp="1"/>
          </p:cNvSpPr>
          <p:nvPr>
            <p:ph type="body" idx="4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0" bIns="0" anchor="t" anchorCtr="0">
            <a:noAutofit/>
          </a:bodyPr>
          <a:lstStyle>
            <a:lvl1pPr marL="457200" lvl="0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1pPr>
            <a:lvl2pPr marL="914400" lvl="1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2pPr>
            <a:lvl3pPr marL="1371600" lvl="2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3pPr>
            <a:lvl4pPr marL="1828800" lvl="3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4pPr>
            <a:lvl5pPr marL="2286000" lvl="4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5pPr>
            <a:lvl6pPr marL="2743200" lvl="5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6pPr>
            <a:lvl7pPr marL="3200400" lvl="6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7pPr>
            <a:lvl8pPr marL="3657600" lvl="7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335" name="Google Shape;335;p6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68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37" name="Google Shape;337;p68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9"/>
          <p:cNvSpPr/>
          <p:nvPr/>
        </p:nvSpPr>
        <p:spPr>
          <a:xfrm>
            <a:off x="6721413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40" name="Google Shape;340;p69"/>
          <p:cNvSpPr/>
          <p:nvPr/>
        </p:nvSpPr>
        <p:spPr>
          <a:xfrm>
            <a:off x="4708767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41" name="Google Shape;341;p69"/>
          <p:cNvSpPr/>
          <p:nvPr/>
        </p:nvSpPr>
        <p:spPr>
          <a:xfrm>
            <a:off x="2696121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42" name="Google Shape;342;p69"/>
          <p:cNvSpPr/>
          <p:nvPr/>
        </p:nvSpPr>
        <p:spPr>
          <a:xfrm>
            <a:off x="683475" y="1765168"/>
            <a:ext cx="1739100" cy="30801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43" name="Google Shape;343;p69"/>
          <p:cNvSpPr txBox="1">
            <a:spLocks noGrp="1"/>
          </p:cNvSpPr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4" name="Google Shape;344;p69"/>
          <p:cNvSpPr txBox="1">
            <a:spLocks noGrp="1"/>
          </p:cNvSpPr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0" bIns="0" anchor="t" anchorCtr="0">
            <a:noAutofit/>
          </a:bodyPr>
          <a:lstStyle>
            <a:lvl1pPr marL="457200" lvl="0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1pPr>
            <a:lvl2pPr marL="914400" lvl="1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2pPr>
            <a:lvl3pPr marL="1371600" lvl="2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3pPr>
            <a:lvl4pPr marL="1828800" lvl="3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4pPr>
            <a:lvl5pPr marL="2286000" lvl="4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5pPr>
            <a:lvl6pPr marL="2743200" lvl="5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6pPr>
            <a:lvl7pPr marL="3200400" lvl="6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7pPr>
            <a:lvl8pPr marL="3657600" lvl="7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345" name="Google Shape;345;p69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6" name="Google Shape;346;p69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47" name="Google Shape;347;p69"/>
          <p:cNvSpPr/>
          <p:nvPr/>
        </p:nvSpPr>
        <p:spPr>
          <a:xfrm>
            <a:off x="7685690" y="194869"/>
            <a:ext cx="1217100" cy="7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8" name="Google Shape;348;p69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/>
          <p:nvPr/>
        </p:nvSpPr>
        <p:spPr>
          <a:xfrm>
            <a:off x="1172188" y="3327663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51" name="Google Shape;351;p70"/>
          <p:cNvSpPr/>
          <p:nvPr/>
        </p:nvSpPr>
        <p:spPr>
          <a:xfrm>
            <a:off x="4681988" y="3327688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52" name="Google Shape;352;p70"/>
          <p:cNvSpPr/>
          <p:nvPr/>
        </p:nvSpPr>
        <p:spPr>
          <a:xfrm>
            <a:off x="4681988" y="1671613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53" name="Google Shape;353;p70"/>
          <p:cNvSpPr/>
          <p:nvPr/>
        </p:nvSpPr>
        <p:spPr>
          <a:xfrm>
            <a:off x="1172188" y="1671625"/>
            <a:ext cx="3289800" cy="14682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54" name="Google Shape;354;p70"/>
          <p:cNvSpPr txBox="1">
            <a:spLocks noGrp="1"/>
          </p:cNvSpPr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0" bIns="0" anchor="t" anchorCtr="0">
            <a:noAutofit/>
          </a:bodyPr>
          <a:lstStyle>
            <a:lvl1pPr marL="457200" lvl="0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1pPr>
            <a:lvl2pPr marL="914400" lvl="1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2pPr>
            <a:lvl3pPr marL="1371600" lvl="2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3pPr>
            <a:lvl4pPr marL="1828800" lvl="3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4pPr>
            <a:lvl5pPr marL="2286000" lvl="4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5pPr>
            <a:lvl6pPr marL="2743200" lvl="5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6pPr>
            <a:lvl7pPr marL="3200400" lvl="6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7pPr>
            <a:lvl8pPr marL="3657600" lvl="7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355" name="Google Shape;355;p7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6" name="Google Shape;356;p70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57" name="Google Shape;357;p70"/>
          <p:cNvSpPr/>
          <p:nvPr/>
        </p:nvSpPr>
        <p:spPr>
          <a:xfrm>
            <a:off x="7685690" y="194869"/>
            <a:ext cx="1217100" cy="7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8" name="Google Shape;358;p70"/>
          <p:cNvSpPr txBox="1">
            <a:spLocks noGrp="1"/>
          </p:cNvSpPr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9" name="Google Shape;359;p70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1"/>
          <p:cNvSpPr/>
          <p:nvPr/>
        </p:nvSpPr>
        <p:spPr>
          <a:xfrm>
            <a:off x="345636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62" name="Google Shape;362;p71"/>
          <p:cNvSpPr/>
          <p:nvPr/>
        </p:nvSpPr>
        <p:spPr>
          <a:xfrm>
            <a:off x="2087981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63" name="Google Shape;363;p71"/>
          <p:cNvSpPr/>
          <p:nvPr/>
        </p:nvSpPr>
        <p:spPr>
          <a:xfrm>
            <a:off x="3830325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64" name="Google Shape;364;p71"/>
          <p:cNvSpPr/>
          <p:nvPr/>
        </p:nvSpPr>
        <p:spPr>
          <a:xfrm>
            <a:off x="5572669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65" name="Google Shape;365;p71"/>
          <p:cNvSpPr/>
          <p:nvPr/>
        </p:nvSpPr>
        <p:spPr>
          <a:xfrm>
            <a:off x="7315014" y="1706676"/>
            <a:ext cx="1483200" cy="319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66" name="Google Shape;366;p71"/>
          <p:cNvSpPr txBox="1">
            <a:spLocks noGrp="1"/>
          </p:cNvSpPr>
          <p:nvPr>
            <p:ph type="body" idx="1"/>
          </p:nvPr>
        </p:nvSpPr>
        <p:spPr>
          <a:xfrm>
            <a:off x="587400" y="1242125"/>
            <a:ext cx="7969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0" bIns="0" anchor="t" anchorCtr="0">
            <a:noAutofit/>
          </a:bodyPr>
          <a:lstStyle>
            <a:lvl1pPr marL="457200" lvl="0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1pPr>
            <a:lvl2pPr marL="914400" lvl="1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2pPr>
            <a:lvl3pPr marL="1371600" lvl="2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3pPr>
            <a:lvl4pPr marL="1828800" lvl="3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4pPr>
            <a:lvl5pPr marL="2286000" lvl="4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5pPr>
            <a:lvl6pPr marL="2743200" lvl="5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6pPr>
            <a:lvl7pPr marL="3200400" lvl="6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7pPr>
            <a:lvl8pPr marL="3657600" lvl="7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367" name="Google Shape;367;p7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8" name="Google Shape;368;p71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69" name="Google Shape;369;p71"/>
          <p:cNvSpPr/>
          <p:nvPr/>
        </p:nvSpPr>
        <p:spPr>
          <a:xfrm>
            <a:off x="7685690" y="194869"/>
            <a:ext cx="1217100" cy="7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0" name="Google Shape;370;p71"/>
          <p:cNvSpPr txBox="1">
            <a:spLocks noGrp="1"/>
          </p:cNvSpPr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1" name="Google Shape;371;p71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2"/>
          <p:cNvSpPr/>
          <p:nvPr/>
        </p:nvSpPr>
        <p:spPr>
          <a:xfrm>
            <a:off x="510776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74" name="Google Shape;374;p72"/>
          <p:cNvSpPr/>
          <p:nvPr/>
        </p:nvSpPr>
        <p:spPr>
          <a:xfrm>
            <a:off x="6103238" y="1621797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75" name="Google Shape;375;p72"/>
          <p:cNvSpPr/>
          <p:nvPr/>
        </p:nvSpPr>
        <p:spPr>
          <a:xfrm>
            <a:off x="3318238" y="1621797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76" name="Google Shape;376;p72"/>
          <p:cNvSpPr/>
          <p:nvPr/>
        </p:nvSpPr>
        <p:spPr>
          <a:xfrm>
            <a:off x="510826" y="1621797"/>
            <a:ext cx="2425200" cy="14304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6103226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78" name="Google Shape;378;p72"/>
          <p:cNvSpPr/>
          <p:nvPr/>
        </p:nvSpPr>
        <p:spPr>
          <a:xfrm>
            <a:off x="3359401" y="3320072"/>
            <a:ext cx="2425200" cy="14304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005030000000200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79" name="Google Shape;379;p72"/>
          <p:cNvSpPr txBox="1">
            <a:spLocks noGrp="1"/>
          </p:cNvSpPr>
          <p:nvPr>
            <p:ph type="body" idx="1"/>
          </p:nvPr>
        </p:nvSpPr>
        <p:spPr>
          <a:xfrm>
            <a:off x="587400" y="1242125"/>
            <a:ext cx="79692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0" bIns="0" anchor="t" anchorCtr="0">
            <a:noAutofit/>
          </a:bodyPr>
          <a:lstStyle>
            <a:lvl1pPr marL="457200" lvl="0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1pPr>
            <a:lvl2pPr marL="914400" lvl="1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2pPr>
            <a:lvl3pPr marL="1371600" lvl="2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3pPr>
            <a:lvl4pPr marL="1828800" lvl="3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4pPr>
            <a:lvl5pPr marL="2286000" lvl="4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5pPr>
            <a:lvl6pPr marL="2743200" lvl="5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6pPr>
            <a:lvl7pPr marL="3200400" lvl="6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7pPr>
            <a:lvl8pPr marL="3657600" lvl="7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794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380" name="Google Shape;380;p7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1" name="Google Shape;381;p72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82" name="Google Shape;382;p72"/>
          <p:cNvSpPr/>
          <p:nvPr/>
        </p:nvSpPr>
        <p:spPr>
          <a:xfrm>
            <a:off x="7685690" y="194869"/>
            <a:ext cx="1217100" cy="7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3" name="Google Shape;383;p72"/>
          <p:cNvSpPr txBox="1">
            <a:spLocks noGrp="1"/>
          </p:cNvSpPr>
          <p:nvPr>
            <p:ph type="title"/>
          </p:nvPr>
        </p:nvSpPr>
        <p:spPr>
          <a:xfrm>
            <a:off x="761400" y="702725"/>
            <a:ext cx="7621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4" name="Google Shape;384;p72"/>
          <p:cNvSpPr/>
          <p:nvPr/>
        </p:nvSpPr>
        <p:spPr>
          <a:xfrm rot="10800000" flipH="1">
            <a:off x="248220" y="510481"/>
            <a:ext cx="7463400" cy="81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4"/>
          <p:cNvSpPr txBox="1">
            <a:spLocks noGrp="1"/>
          </p:cNvSpPr>
          <p:nvPr>
            <p:ph type="ctrTitle"/>
          </p:nvPr>
        </p:nvSpPr>
        <p:spPr>
          <a:xfrm>
            <a:off x="1107000" y="781525"/>
            <a:ext cx="6930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391" name="Google Shape;391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92" name="Google Shape;392;p74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5"/>
          <p:cNvSpPr txBox="1">
            <a:spLocks noGrp="1"/>
          </p:cNvSpPr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395" name="Google Shape;395;p75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396" name="Google Shape;396;p75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6"/>
          <p:cNvSpPr txBox="1">
            <a:spLocks noGrp="1"/>
          </p:cNvSpPr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400" name="Google Shape;400;p76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401" name="Google Shape;401;p76"/>
          <p:cNvCxnSpPr/>
          <p:nvPr/>
        </p:nvCxnSpPr>
        <p:spPr>
          <a:xfrm>
            <a:off x="2035050" y="2787925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7"/>
          <p:cNvSpPr txBox="1">
            <a:spLocks noGrp="1"/>
          </p:cNvSpPr>
          <p:nvPr>
            <p:ph type="body" idx="1"/>
          </p:nvPr>
        </p:nvSpPr>
        <p:spPr>
          <a:xfrm>
            <a:off x="292538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404" name="Google Shape;404;p77"/>
          <p:cNvSpPr txBox="1">
            <a:spLocks noGrp="1"/>
          </p:cNvSpPr>
          <p:nvPr>
            <p:ph type="title"/>
          </p:nvPr>
        </p:nvSpPr>
        <p:spPr>
          <a:xfrm>
            <a:off x="423825" y="3218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05" name="Google Shape;405;p77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06" name="Google Shape;406;p77"/>
          <p:cNvSpPr txBox="1">
            <a:spLocks noGrp="1"/>
          </p:cNvSpPr>
          <p:nvPr>
            <p:ph type="body" idx="2"/>
          </p:nvPr>
        </p:nvSpPr>
        <p:spPr>
          <a:xfrm>
            <a:off x="4734263" y="1085325"/>
            <a:ext cx="41172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cxnSp>
        <p:nvCxnSpPr>
          <p:cNvPr id="407" name="Google Shape;407;p77"/>
          <p:cNvCxnSpPr/>
          <p:nvPr/>
        </p:nvCxnSpPr>
        <p:spPr>
          <a:xfrm>
            <a:off x="4571988" y="1125200"/>
            <a:ext cx="9300" cy="3594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8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10" name="Google Shape;410;p78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9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13" name="Google Shape;413;p79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pic>
        <p:nvPicPr>
          <p:cNvPr id="414" name="Google Shape;414;p7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20139" y="1487525"/>
            <a:ext cx="3952787" cy="2655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4026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417" name="Google Shape;417;p8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/>
        </p:txBody>
      </p:sp>
      <p:sp>
        <p:nvSpPr>
          <p:cNvPr id="418" name="Google Shape;418;p80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1" name="Google Shape;421;p81"/>
          <p:cNvSpPr txBox="1">
            <a:spLocks noGrp="1"/>
          </p:cNvSpPr>
          <p:nvPr>
            <p:ph type="title"/>
          </p:nvPr>
        </p:nvSpPr>
        <p:spPr>
          <a:xfrm>
            <a:off x="256100" y="135542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/>
        </p:txBody>
      </p:sp>
      <p:sp>
        <p:nvSpPr>
          <p:cNvPr id="422" name="Google Shape;422;p81"/>
          <p:cNvSpPr txBox="1">
            <a:spLocks noGrp="1"/>
          </p:cNvSpPr>
          <p:nvPr>
            <p:ph type="subTitle" idx="1"/>
          </p:nvPr>
        </p:nvSpPr>
        <p:spPr>
          <a:xfrm>
            <a:off x="256100" y="292532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/>
        </p:txBody>
      </p:sp>
      <p:sp>
        <p:nvSpPr>
          <p:cNvPr id="423" name="Google Shape;423;p8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424" name="Google Shape;424;p81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25" name="Google Shape;425;p8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34201" y="4734176"/>
            <a:ext cx="355475" cy="3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marL="91440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8" name="Google Shape;428;p82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4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heme" Target="../theme/theme5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6" Type="http://schemas.openxmlformats.org/officeDocument/2006/relationships/theme" Target="../theme/theme6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None/>
              <a:defRPr sz="15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None/>
              <a:defRPr sz="15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01" name="Google Shape;101;p24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>
            <a:lvl1pPr marL="457200" marR="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45" name="Google Shape;145;p34" descr="A picture containing text, clock, clipart&#10;&#10;Description automatically generated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95019" y="196293"/>
            <a:ext cx="1198238" cy="1744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None/>
              <a:defRPr sz="15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5" name="Google Shape;245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46" name="Google Shape;246;p49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>
            <a:lvl1pPr marL="457200" marR="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Montserrat"/>
              <a:buChar char="•"/>
              <a:defRPr sz="8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4" name="Google Shape;28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  <a:defRPr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85" name="Google Shape;285;p58" descr="A picture containing text, clock, clipart&#10;&#10;Description automatically generated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95019" y="196293"/>
            <a:ext cx="1198238" cy="1744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>
            <a:spLocks noGrp="1"/>
          </p:cNvSpPr>
          <p:nvPr>
            <p:ph type="title"/>
          </p:nvPr>
        </p:nvSpPr>
        <p:spPr>
          <a:xfrm>
            <a:off x="423825" y="398000"/>
            <a:ext cx="84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None/>
              <a:defRPr sz="15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88" name="Google Shape;388;p73"/>
          <p:cNvSpPr txBox="1">
            <a:spLocks noGrp="1"/>
          </p:cNvSpPr>
          <p:nvPr>
            <p:ph type="sldNum" idx="12"/>
          </p:nvPr>
        </p:nvSpPr>
        <p:spPr>
          <a:xfrm>
            <a:off x="8148852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9" Type="http://schemas.openxmlformats.org/officeDocument/2006/relationships/notesSlide" Target="../notesSlides/notesSlide10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3.png"/><Relationship Id="rId3" Type="http://schemas.openxmlformats.org/officeDocument/2006/relationships/image" Target="../media/image172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4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6.png"/><Relationship Id="rId3" Type="http://schemas.openxmlformats.org/officeDocument/2006/relationships/image" Target="../media/image175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10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7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3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30.png"/><Relationship Id="rId2" Type="http://schemas.openxmlformats.org/officeDocument/2006/relationships/image" Target="../media/image35.jpe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31.png"/><Relationship Id="rId2" Type="http://schemas.openxmlformats.org/officeDocument/2006/relationships/image" Target="../media/image35.jpe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43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2.xml"/><Relationship Id="rId4" Type="http://schemas.openxmlformats.org/officeDocument/2006/relationships/image" Target="../media/image47.png"/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47.png"/><Relationship Id="rId2" Type="http://schemas.openxmlformats.org/officeDocument/2006/relationships/image" Target="../media/image48.GIF"/><Relationship Id="rId1" Type="http://schemas.openxmlformats.org/officeDocument/2006/relationships/image" Target="../media/image46.GIF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slide" Target="slide48.xml"/><Relationship Id="rId6" Type="http://schemas.openxmlformats.org/officeDocument/2006/relationships/slide" Target="slide34.xml"/><Relationship Id="rId5" Type="http://schemas.openxmlformats.org/officeDocument/2006/relationships/slide" Target="slide42.xml"/><Relationship Id="rId4" Type="http://schemas.openxmlformats.org/officeDocument/2006/relationships/slide" Target="slide25.xml"/><Relationship Id="rId3" Type="http://schemas.openxmlformats.org/officeDocument/2006/relationships/slide" Target="slide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68.png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8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73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76.png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7.png"/><Relationship Id="rId3" Type="http://schemas.openxmlformats.org/officeDocument/2006/relationships/image" Target="../media/image79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0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8.png"/><Relationship Id="rId3" Type="http://schemas.openxmlformats.org/officeDocument/2006/relationships/hyperlink" Target="https://care.storehub.com/en/articles/5726811-customers-add-customer-information#h_d2627bd0a9" TargetMode="External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81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5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" Target="slide96.xml"/><Relationship Id="rId8" Type="http://schemas.openxmlformats.org/officeDocument/2006/relationships/slide" Target="slide89.xml"/><Relationship Id="rId7" Type="http://schemas.openxmlformats.org/officeDocument/2006/relationships/slide" Target="slide76.xml"/><Relationship Id="rId6" Type="http://schemas.openxmlformats.org/officeDocument/2006/relationships/slide" Target="slide69.xml"/><Relationship Id="rId5" Type="http://schemas.openxmlformats.org/officeDocument/2006/relationships/slide" Target="slide67.xml"/><Relationship Id="rId4" Type="http://schemas.openxmlformats.org/officeDocument/2006/relationships/slide" Target="slide55.xml"/><Relationship Id="rId3" Type="http://schemas.openxmlformats.org/officeDocument/2006/relationships/slide" Target="slide63.xml"/><Relationship Id="rId2" Type="http://schemas.openxmlformats.org/officeDocument/2006/relationships/image" Target="../media/image58.png"/><Relationship Id="rId11" Type="http://schemas.openxmlformats.org/officeDocument/2006/relationships/notesSlide" Target="../notesSlides/notesSlide5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png"/><Relationship Id="rId8" Type="http://schemas.openxmlformats.org/officeDocument/2006/relationships/image" Target="../media/image93.png"/><Relationship Id="rId7" Type="http://schemas.openxmlformats.org/officeDocument/2006/relationships/image" Target="../media/image92.png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3" Type="http://schemas.openxmlformats.org/officeDocument/2006/relationships/notesSlide" Target="../notesSlides/notesSlide56.xml"/><Relationship Id="rId12" Type="http://schemas.openxmlformats.org/officeDocument/2006/relationships/slideLayout" Target="../slideLayouts/slideLayout56.xml"/><Relationship Id="rId11" Type="http://schemas.openxmlformats.org/officeDocument/2006/relationships/hyperlink" Target="https://care.storehub.com/en/collections/10031274-qr-order-and-pay-basic-setup" TargetMode="External"/><Relationship Id="rId10" Type="http://schemas.openxmlformats.org/officeDocument/2006/relationships/image" Target="../media/image95.jpeg"/><Relationship Id="rId1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7.xml"/><Relationship Id="rId8" Type="http://schemas.openxmlformats.org/officeDocument/2006/relationships/slideLayout" Target="../slideLayouts/slideLayout56.xml"/><Relationship Id="rId7" Type="http://schemas.openxmlformats.org/officeDocument/2006/relationships/image" Target="../media/image101.png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58.png"/><Relationship Id="rId2" Type="http://schemas.openxmlformats.org/officeDocument/2006/relationships/image" Target="../media/image102.png"/><Relationship Id="rId1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4.png"/><Relationship Id="rId3" Type="http://schemas.openxmlformats.org/officeDocument/2006/relationships/image" Target="../media/image58.png"/><Relationship Id="rId2" Type="http://schemas.openxmlformats.org/officeDocument/2006/relationships/image" Target="../media/image102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56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hyperlink" Target="https://docs.google.com/presentation/d/1xFW8EbAsTH4YAfqtjOyvJkXZLu6np189J_k_PlQPfwc/edit#slide=id.p" TargetMode="External"/><Relationship Id="rId2" Type="http://schemas.openxmlformats.org/officeDocument/2006/relationships/image" Target="../media/image110.png"/><Relationship Id="rId1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2.xml"/><Relationship Id="rId8" Type="http://schemas.openxmlformats.org/officeDocument/2006/relationships/slideLayout" Target="../slideLayouts/slideLayout56.xml"/><Relationship Id="rId7" Type="http://schemas.openxmlformats.org/officeDocument/2006/relationships/hyperlink" Target="https://care.storehub.com/en/articles/9684912-qr-order-pay-7-how-to-print-dynamic-qr-codes" TargetMode="Externa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115.GIF"/><Relationship Id="rId2" Type="http://schemas.openxmlformats.org/officeDocument/2006/relationships/image" Target="../media/image114.png"/><Relationship Id="rId1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6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jpeg"/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116.png"/><Relationship Id="rId2" Type="http://schemas.openxmlformats.org/officeDocument/2006/relationships/image" Target="../media/image87.png"/><Relationship Id="rId12" Type="http://schemas.openxmlformats.org/officeDocument/2006/relationships/notesSlide" Target="../notesSlides/notesSlide64.xml"/><Relationship Id="rId11" Type="http://schemas.openxmlformats.org/officeDocument/2006/relationships/slideLayout" Target="../slideLayouts/slideLayout56.xml"/><Relationship Id="rId10" Type="http://schemas.openxmlformats.org/officeDocument/2006/relationships/hyperlink" Target="https://care.storehub.com/en/collections/3667559-beep-delivery" TargetMode="External"/><Relationship Id="rId1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image" Target="../media/image121.png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7.png"/><Relationship Id="rId3" Type="http://schemas.openxmlformats.org/officeDocument/2006/relationships/image" Target="../media/image117.png"/><Relationship Id="rId2" Type="http://schemas.openxmlformats.org/officeDocument/2006/relationships/image" Target="../media/image96.png"/><Relationship Id="rId10" Type="http://schemas.openxmlformats.org/officeDocument/2006/relationships/notesSlide" Target="../notesSlides/notesSlide65.xml"/><Relationship Id="rId1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56.xml"/><Relationship Id="rId4" Type="http://schemas.openxmlformats.org/officeDocument/2006/relationships/hyperlink" Target="https://care.storehub.com/en/articles/5726733-how-to-setup-beep-delivery-radius-delivery-fee" TargetMode="External"/><Relationship Id="rId3" Type="http://schemas.openxmlformats.org/officeDocument/2006/relationships/hyperlink" Target="https://care.storehub.com/en/articles/5726760-delivery-information-malaysia" TargetMode="External"/><Relationship Id="rId2" Type="http://schemas.openxmlformats.org/officeDocument/2006/relationships/image" Target="../media/image120.png"/><Relationship Id="rId1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6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56.xml"/><Relationship Id="rId3" Type="http://schemas.openxmlformats.org/officeDocument/2006/relationships/image" Target="../media/image122.png"/><Relationship Id="rId2" Type="http://schemas.openxmlformats.org/officeDocument/2006/relationships/hyperlink" Target="https://care.storehub.com/en/collections/11282884-retail-service-webstore-basic-set-up" TargetMode="External"/><Relationship Id="rId1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55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56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hyperlink" Target="https://care.storehub.com/en/collections/11387704-membership" TargetMode="External"/><Relationship Id="rId1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hyperlink" Target="https://care.storehub.com/en/collections/11387704-membership" TargetMode="External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0" Type="http://schemas.openxmlformats.org/officeDocument/2006/relationships/notesSlide" Target="../notesSlides/notesSlide71.xml"/><Relationship Id="rId1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56.xml"/><Relationship Id="rId3" Type="http://schemas.openxmlformats.org/officeDocument/2006/relationships/hyperlink" Target="https://care.storehub.com/en/articles/10304471-how-to-monitor-membership-performance-and-insights" TargetMode="External"/><Relationship Id="rId2" Type="http://schemas.openxmlformats.org/officeDocument/2006/relationships/image" Target="../media/image132.png"/><Relationship Id="rId1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56.xml"/><Relationship Id="rId3" Type="http://schemas.openxmlformats.org/officeDocument/2006/relationships/hyperlink" Target="https://care.storehub.com/en/collections/11387704-membership" TargetMode="External"/><Relationship Id="rId2" Type="http://schemas.openxmlformats.org/officeDocument/2006/relationships/image" Target="../media/image133.png"/><Relationship Id="rId1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56.xml"/><Relationship Id="rId3" Type="http://schemas.openxmlformats.org/officeDocument/2006/relationships/image" Target="../media/image134.png"/><Relationship Id="rId2" Type="http://schemas.openxmlformats.org/officeDocument/2006/relationships/hyperlink" Target="https://care.storehub.com/en/collections/11387704-membership" TargetMode="External"/><Relationship Id="rId1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56.xml"/><Relationship Id="rId3" Type="http://schemas.openxmlformats.org/officeDocument/2006/relationships/hyperlink" Target="https://care.storehub.com/en/collections/11387704-membership" TargetMode="External"/><Relationship Id="rId2" Type="http://schemas.openxmlformats.org/officeDocument/2006/relationships/image" Target="../media/image123.png"/><Relationship Id="rId1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56.xml"/><Relationship Id="rId2" Type="http://schemas.openxmlformats.org/officeDocument/2006/relationships/image" Target="../media/image136.png"/><Relationship Id="rId1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56.xml"/><Relationship Id="rId2" Type="http://schemas.openxmlformats.org/officeDocument/2006/relationships/image" Target="../media/image136.png"/><Relationship Id="rId1" Type="http://schemas.openxmlformats.org/officeDocument/2006/relationships/image" Target="../media/image138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56.xml"/><Relationship Id="rId2" Type="http://schemas.openxmlformats.org/officeDocument/2006/relationships/image" Target="../media/image136.png"/><Relationship Id="rId1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3.xml"/><Relationship Id="rId6" Type="http://schemas.openxmlformats.org/officeDocument/2006/relationships/slideLayout" Target="../slideLayouts/slideLayout5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6.pn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56.xml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36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56.xml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6.xml"/><Relationship Id="rId5" Type="http://schemas.openxmlformats.org/officeDocument/2006/relationships/slideLayout" Target="../slideLayouts/slideLayout56.xml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36.png"/></Relationships>
</file>

<file path=ppt/slides/_rels/slide8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7.xml"/><Relationship Id="rId6" Type="http://schemas.openxmlformats.org/officeDocument/2006/relationships/slideLayout" Target="../slideLayouts/slideLayout56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36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56.xml"/><Relationship Id="rId3" Type="http://schemas.openxmlformats.org/officeDocument/2006/relationships/hyperlink" Target="https://docs.google.com/document/d/13F6MUQTI0JEoprdOzmEbzwkO-ChPubNPMd_fIZKi5Tc/edit" TargetMode="External"/><Relationship Id="rId2" Type="http://schemas.openxmlformats.org/officeDocument/2006/relationships/image" Target="../media/image136.png"/><Relationship Id="rId1" Type="http://schemas.openxmlformats.org/officeDocument/2006/relationships/image" Target="../media/image153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0.xml"/><Relationship Id="rId5" Type="http://schemas.openxmlformats.org/officeDocument/2006/relationships/slideLayout" Target="../slideLayouts/slideLayout45.xml"/><Relationship Id="rId4" Type="http://schemas.openxmlformats.org/officeDocument/2006/relationships/hyperlink" Target="https://care.storehub.com/en/collections/3627663-storehub-engage" TargetMode="External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1.xml"/><Relationship Id="rId8" Type="http://schemas.openxmlformats.org/officeDocument/2006/relationships/slideLayout" Target="../slideLayouts/slideLayout45.xml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3" Type="http://schemas.openxmlformats.org/officeDocument/2006/relationships/image" Target="../media/image155.png"/><Relationship Id="rId2" Type="http://schemas.openxmlformats.org/officeDocument/2006/relationships/image" Target="../media/image156.png"/><Relationship Id="rId1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2.xml"/><Relationship Id="rId7" Type="http://schemas.openxmlformats.org/officeDocument/2006/relationships/slideLayout" Target="../slideLayouts/slideLayout45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3" Type="http://schemas.openxmlformats.org/officeDocument/2006/relationships/image" Target="../media/image155.png"/><Relationship Id="rId2" Type="http://schemas.openxmlformats.org/officeDocument/2006/relationships/image" Target="../media/image161.png"/><Relationship Id="rId1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5.xml"/><Relationship Id="rId3" Type="http://schemas.openxmlformats.org/officeDocument/2006/relationships/image" Target="../media/image155.png"/><Relationship Id="rId2" Type="http://schemas.openxmlformats.org/officeDocument/2006/relationships/image" Target="../media/image165.png"/><Relationship Id="rId1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5.xml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5.xml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9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7.xml"/><Relationship Id="rId6" Type="http://schemas.openxmlformats.org/officeDocument/2006/relationships/slideLayout" Target="../slideLayouts/slideLayout1.xml"/><Relationship Id="rId5" Type="http://schemas.openxmlformats.org/officeDocument/2006/relationships/hyperlink" Target="https://care.storehub.com/en/collections/11324466-pos-multiple-register-sync-mrs" TargetMode="External"/><Relationship Id="rId4" Type="http://schemas.openxmlformats.org/officeDocument/2006/relationships/image" Target="../media/image170.png"/><Relationship Id="rId3" Type="http://schemas.openxmlformats.org/officeDocument/2006/relationships/image" Target="../media/image169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1.png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3"/>
          <p:cNvSpPr txBox="1">
            <a:spLocks noGrp="1"/>
          </p:cNvSpPr>
          <p:nvPr>
            <p:ph type="title"/>
          </p:nvPr>
        </p:nvSpPr>
        <p:spPr>
          <a:xfrm>
            <a:off x="311700" y="2056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GB">
                <a:solidFill>
                  <a:srgbClr val="FF9418"/>
                </a:solidFill>
                <a:latin typeface="Signika"/>
                <a:ea typeface="Signika"/>
                <a:cs typeface="Signika"/>
                <a:sym typeface="Signika"/>
              </a:rPr>
              <a:t>Advanced System Navigation</a:t>
            </a:r>
            <a:endParaRPr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34" name="Google Shape;434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GB"/>
              <a:t>Let’s level up!</a:t>
            </a:r>
            <a:endParaRPr lang="en-GB"/>
          </a:p>
        </p:txBody>
      </p:sp>
      <p:pic>
        <p:nvPicPr>
          <p:cNvPr id="435" name="Google Shape;435;p83" descr="A picture containing text, clock, clipar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9251" y="170228"/>
            <a:ext cx="1197205" cy="17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6" name="Google Shape;576;p91"/>
          <p:cNvSpPr txBox="1">
            <a:spLocks noGrp="1"/>
          </p:cNvSpPr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77" name="Google Shape;577;p91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8" name="Google Shape;578;p91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Formula / Description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9" name="Google Shape;579;p91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Reports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80" name="Google Shape;580;p91"/>
          <p:cNvSpPr txBox="1"/>
          <p:nvPr/>
        </p:nvSpPr>
        <p:spPr>
          <a:xfrm>
            <a:off x="23453" y="4970376"/>
            <a:ext cx="4572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 = Internet Protocol</a:t>
            </a:r>
            <a:endParaRPr sz="800">
              <a:solidFill>
                <a:srgbClr val="666666"/>
              </a:solidFill>
            </a:endParaRPr>
          </a:p>
        </p:txBody>
      </p:sp>
      <p:pic>
        <p:nvPicPr>
          <p:cNvPr id="581" name="Google Shape;581;p9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241650" y="2214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2756" y="1679863"/>
            <a:ext cx="7650956" cy="67865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83" name="Google Shape;583;p9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22766" y="2977575"/>
            <a:ext cx="7650955" cy="7131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84" name="Google Shape;584;p91"/>
          <p:cNvPicPr preferRelativeResize="0"/>
          <p:nvPr/>
        </p:nvPicPr>
        <p:blipFill rotWithShape="1">
          <a:blip r:embed="rId5"/>
          <a:srcRect l="4144" t="5791" r="3951" b="33315"/>
          <a:stretch>
            <a:fillRect/>
          </a:stretch>
        </p:blipFill>
        <p:spPr>
          <a:xfrm>
            <a:off x="467634" y="1004719"/>
            <a:ext cx="1168650" cy="4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5" name="Google Shape;585;p91"/>
          <p:cNvSpPr/>
          <p:nvPr/>
        </p:nvSpPr>
        <p:spPr>
          <a:xfrm>
            <a:off x="2148506" y="17031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586" name="Google Shape;586;p91"/>
          <p:cNvGrpSpPr/>
          <p:nvPr/>
        </p:nvGrpSpPr>
        <p:grpSpPr>
          <a:xfrm>
            <a:off x="5285961" y="4401668"/>
            <a:ext cx="3224668" cy="286213"/>
            <a:chOff x="8950442" y="1663912"/>
            <a:chExt cx="2501100" cy="320400"/>
          </a:xfrm>
        </p:grpSpPr>
        <p:sp>
          <p:nvSpPr>
            <p:cNvPr id="587" name="Google Shape;587;p91"/>
            <p:cNvSpPr/>
            <p:nvPr/>
          </p:nvSpPr>
          <p:spPr>
            <a:xfrm>
              <a:off x="8950442" y="1663912"/>
              <a:ext cx="2501100" cy="320400"/>
            </a:xfrm>
            <a:prstGeom prst="roundRect">
              <a:avLst>
                <a:gd name="adj" fmla="val 16667"/>
              </a:avLst>
            </a:prstGeom>
            <a:solidFill>
              <a:srgbClr val="FFF9F7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88" name="Google Shape;588;p91"/>
            <p:cNvSpPr txBox="1"/>
            <p:nvPr/>
          </p:nvSpPr>
          <p:spPr>
            <a:xfrm>
              <a:off x="8992445" y="1668506"/>
              <a:ext cx="2417100" cy="3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Hover over the </a:t>
              </a: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“?”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button to check the formula/description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589" name="Google Shape;589;p9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897078" y="1066625"/>
            <a:ext cx="1178719" cy="27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9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3199575" y="1016619"/>
            <a:ext cx="1193006" cy="37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9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482797" y="1066625"/>
            <a:ext cx="1200150" cy="26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9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820656" y="1073769"/>
            <a:ext cx="1193006" cy="26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1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7151391" y="1066625"/>
            <a:ext cx="1193006" cy="37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1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7345988" y="2582319"/>
            <a:ext cx="1135856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320850" y="2564506"/>
            <a:ext cx="119300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617731" y="3867713"/>
            <a:ext cx="978300" cy="47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854612" y="2500049"/>
            <a:ext cx="1079137" cy="3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4010709" y="3867705"/>
            <a:ext cx="1020273" cy="57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5682953" y="2564505"/>
            <a:ext cx="1150144" cy="15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>
          <a:blip r:embed="rId17"/>
          <a:stretch>
            <a:fillRect/>
          </a:stretch>
        </p:blipFill>
        <p:spPr>
          <a:xfrm>
            <a:off x="6257980" y="3914524"/>
            <a:ext cx="1380694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91"/>
          <p:cNvSpPr/>
          <p:nvPr/>
        </p:nvSpPr>
        <p:spPr>
          <a:xfrm>
            <a:off x="3387750" y="17031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02" name="Google Shape;602;p91"/>
          <p:cNvSpPr/>
          <p:nvPr/>
        </p:nvSpPr>
        <p:spPr>
          <a:xfrm>
            <a:off x="4251188" y="17031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03" name="Google Shape;603;p91"/>
          <p:cNvSpPr/>
          <p:nvPr/>
        </p:nvSpPr>
        <p:spPr>
          <a:xfrm>
            <a:off x="5092781" y="17031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04" name="Google Shape;604;p91"/>
          <p:cNvSpPr/>
          <p:nvPr/>
        </p:nvSpPr>
        <p:spPr>
          <a:xfrm>
            <a:off x="5934375" y="17031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05" name="Google Shape;605;p91"/>
          <p:cNvSpPr/>
          <p:nvPr/>
        </p:nvSpPr>
        <p:spPr>
          <a:xfrm>
            <a:off x="7269038" y="17031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06" name="Google Shape;606;p91"/>
          <p:cNvSpPr/>
          <p:nvPr/>
        </p:nvSpPr>
        <p:spPr>
          <a:xfrm>
            <a:off x="8190506" y="17031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07" name="Google Shape;607;p91"/>
          <p:cNvSpPr/>
          <p:nvPr/>
        </p:nvSpPr>
        <p:spPr>
          <a:xfrm>
            <a:off x="1256156" y="29775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08" name="Google Shape;608;p91"/>
          <p:cNvSpPr/>
          <p:nvPr/>
        </p:nvSpPr>
        <p:spPr>
          <a:xfrm>
            <a:off x="2545875" y="29775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09" name="Google Shape;609;p91"/>
          <p:cNvSpPr/>
          <p:nvPr/>
        </p:nvSpPr>
        <p:spPr>
          <a:xfrm>
            <a:off x="3263381" y="29775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10" name="Google Shape;610;p91"/>
          <p:cNvSpPr/>
          <p:nvPr/>
        </p:nvSpPr>
        <p:spPr>
          <a:xfrm>
            <a:off x="4621819" y="29775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11" name="Google Shape;611;p91"/>
          <p:cNvSpPr/>
          <p:nvPr/>
        </p:nvSpPr>
        <p:spPr>
          <a:xfrm>
            <a:off x="6745547" y="29775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12" name="Google Shape;612;p91"/>
          <p:cNvSpPr/>
          <p:nvPr/>
        </p:nvSpPr>
        <p:spPr>
          <a:xfrm>
            <a:off x="7422938" y="2977575"/>
            <a:ext cx="153900" cy="139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613" name="Google Shape;613;p91"/>
          <p:cNvCxnSpPr>
            <a:stCxn id="601" idx="0"/>
            <a:endCxn id="589" idx="2"/>
          </p:cNvCxnSpPr>
          <p:nvPr/>
        </p:nvCxnSpPr>
        <p:spPr>
          <a:xfrm rot="5400000" flipH="1">
            <a:off x="2796600" y="1035075"/>
            <a:ext cx="357900" cy="9783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4" name="Google Shape;614;p91"/>
          <p:cNvCxnSpPr>
            <a:stCxn id="602" idx="0"/>
            <a:endCxn id="590" idx="2"/>
          </p:cNvCxnSpPr>
          <p:nvPr/>
        </p:nvCxnSpPr>
        <p:spPr>
          <a:xfrm rot="5400000" flipH="1">
            <a:off x="3908138" y="1283175"/>
            <a:ext cx="307800" cy="5322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5" name="Google Shape;615;p91"/>
          <p:cNvCxnSpPr>
            <a:stCxn id="603" idx="0"/>
            <a:endCxn id="591" idx="2"/>
          </p:cNvCxnSpPr>
          <p:nvPr/>
        </p:nvCxnSpPr>
        <p:spPr>
          <a:xfrm rot="5400000" flipH="1">
            <a:off x="4940081" y="1473525"/>
            <a:ext cx="372300" cy="870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6" name="Google Shape;616;p91"/>
          <p:cNvCxnSpPr>
            <a:stCxn id="604" idx="0"/>
            <a:endCxn id="592" idx="2"/>
          </p:cNvCxnSpPr>
          <p:nvPr/>
        </p:nvCxnSpPr>
        <p:spPr>
          <a:xfrm rot="-5400000">
            <a:off x="6031725" y="1317675"/>
            <a:ext cx="365100" cy="4059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7" name="Google Shape;617;p91"/>
          <p:cNvCxnSpPr>
            <a:stCxn id="585" idx="0"/>
            <a:endCxn id="584" idx="2"/>
          </p:cNvCxnSpPr>
          <p:nvPr/>
        </p:nvCxnSpPr>
        <p:spPr>
          <a:xfrm rot="5400000" flipH="1">
            <a:off x="1515656" y="993375"/>
            <a:ext cx="246000" cy="1173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8" name="Google Shape;618;p91"/>
          <p:cNvCxnSpPr>
            <a:stCxn id="605" idx="0"/>
            <a:endCxn id="593" idx="2"/>
          </p:cNvCxnSpPr>
          <p:nvPr/>
        </p:nvCxnSpPr>
        <p:spPr>
          <a:xfrm rot="-5400000">
            <a:off x="7417988" y="1373175"/>
            <a:ext cx="258000" cy="4020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" name="Google Shape;619;p91"/>
          <p:cNvCxnSpPr>
            <a:stCxn id="607" idx="0"/>
            <a:endCxn id="595" idx="2"/>
          </p:cNvCxnSpPr>
          <p:nvPr/>
        </p:nvCxnSpPr>
        <p:spPr>
          <a:xfrm rot="5400000" flipH="1">
            <a:off x="1032956" y="2677425"/>
            <a:ext cx="184500" cy="4158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Google Shape;620;p91"/>
          <p:cNvCxnSpPr>
            <a:stCxn id="608" idx="2"/>
            <a:endCxn id="596" idx="0"/>
          </p:cNvCxnSpPr>
          <p:nvPr/>
        </p:nvCxnSpPr>
        <p:spPr>
          <a:xfrm rot="5400000">
            <a:off x="1989675" y="3234525"/>
            <a:ext cx="750300" cy="5160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91"/>
          <p:cNvCxnSpPr>
            <a:stCxn id="609" idx="0"/>
            <a:endCxn id="597" idx="2"/>
          </p:cNvCxnSpPr>
          <p:nvPr/>
        </p:nvCxnSpPr>
        <p:spPr>
          <a:xfrm rot="-5400000">
            <a:off x="3296381" y="2879925"/>
            <a:ext cx="141600" cy="53700"/>
          </a:xfrm>
          <a:prstGeom prst="bentConnector3">
            <a:avLst>
              <a:gd name="adj1" fmla="val 499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91"/>
          <p:cNvCxnSpPr>
            <a:stCxn id="610" idx="2"/>
            <a:endCxn id="598" idx="0"/>
          </p:cNvCxnSpPr>
          <p:nvPr/>
        </p:nvCxnSpPr>
        <p:spPr>
          <a:xfrm rot="5400000">
            <a:off x="4234669" y="3403575"/>
            <a:ext cx="750300" cy="1779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91"/>
          <p:cNvCxnSpPr>
            <a:stCxn id="611" idx="0"/>
            <a:endCxn id="599" idx="2"/>
          </p:cNvCxnSpPr>
          <p:nvPr/>
        </p:nvCxnSpPr>
        <p:spPr>
          <a:xfrm rot="5400000" flipH="1">
            <a:off x="6408647" y="2563725"/>
            <a:ext cx="263100" cy="564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91"/>
          <p:cNvCxnSpPr>
            <a:stCxn id="606" idx="0"/>
            <a:endCxn id="594" idx="3"/>
          </p:cNvCxnSpPr>
          <p:nvPr/>
        </p:nvCxnSpPr>
        <p:spPr>
          <a:xfrm rot="-5400000" flipH="1">
            <a:off x="7892306" y="2078325"/>
            <a:ext cx="964800" cy="214500"/>
          </a:xfrm>
          <a:prstGeom prst="bentConnector4">
            <a:avLst>
              <a:gd name="adj1" fmla="val -24681"/>
              <a:gd name="adj2" fmla="val 21096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91"/>
          <p:cNvCxnSpPr>
            <a:stCxn id="612" idx="2"/>
            <a:endCxn id="600" idx="0"/>
          </p:cNvCxnSpPr>
          <p:nvPr/>
        </p:nvCxnSpPr>
        <p:spPr>
          <a:xfrm rot="5400000">
            <a:off x="6825488" y="3240075"/>
            <a:ext cx="797100" cy="5517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185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04" name="Google Shape;2904;p18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905" name="Google Shape;2905;p185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906" name="Google Shape;2906;p185"/>
          <p:cNvSpPr txBox="1"/>
          <p:nvPr/>
        </p:nvSpPr>
        <p:spPr>
          <a:xfrm>
            <a:off x="155624" y="831698"/>
            <a:ext cx="47049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1:</a:t>
            </a:r>
            <a:r>
              <a:rPr lang="en-GB" sz="1200" b="1" i="0" u="none" strike="noStrike" cap="none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2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Cashier</a:t>
            </a: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Register</a:t>
            </a:r>
            <a:r>
              <a:rPr lang="en-GB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tap the menu and select “Settings”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07" name="Google Shape;2907;p185"/>
          <p:cNvSpPr/>
          <p:nvPr/>
        </p:nvSpPr>
        <p:spPr>
          <a:xfrm>
            <a:off x="4860507" y="837844"/>
            <a:ext cx="38010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2:</a:t>
            </a:r>
            <a:r>
              <a:rPr lang="en-GB" sz="1200" b="1" i="0" u="none" strike="noStrike" cap="none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9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Char char="●"/>
            </a:pP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 the “Multiple Register Sync” page, toggle ON “Set This Register As Local Server”.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Char char="●"/>
            </a:pPr>
            <a:r>
              <a:rPr lang="en-GB" sz="1100" b="1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Note</a:t>
            </a:r>
            <a:r>
              <a:rPr lang="en-GB" sz="1100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Only Cashier Register can perform checkouts; Ordering POS only take orders</a:t>
            </a:r>
            <a:endParaRPr sz="1100" i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08" name="Google Shape;2908;p185"/>
          <p:cNvSpPr txBox="1"/>
          <p:nvPr/>
        </p:nvSpPr>
        <p:spPr>
          <a:xfrm>
            <a:off x="1414118" y="627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18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8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Multiple Register Sync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909" name="Google Shape;2909;p185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Enable Multiple Register Sync on POS</a:t>
            </a:r>
            <a:endParaRPr sz="20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910" name="Google Shape;2910;p18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8700" y="2219075"/>
            <a:ext cx="3446252" cy="25846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11" name="Google Shape;2911;p18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037887" y="2219075"/>
            <a:ext cx="3446226" cy="25846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12" name="Google Shape;2912;p185"/>
          <p:cNvSpPr/>
          <p:nvPr/>
        </p:nvSpPr>
        <p:spPr>
          <a:xfrm>
            <a:off x="658700" y="3799625"/>
            <a:ext cx="1070400" cy="2367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13" name="Google Shape;2913;p185"/>
          <p:cNvSpPr/>
          <p:nvPr/>
        </p:nvSpPr>
        <p:spPr>
          <a:xfrm>
            <a:off x="6109000" y="3742100"/>
            <a:ext cx="2337900" cy="2943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p18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19" name="Google Shape;2919;p18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920" name="Google Shape;2920;p186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921" name="Google Shape;2921;p186"/>
          <p:cNvSpPr txBox="1"/>
          <p:nvPr/>
        </p:nvSpPr>
        <p:spPr>
          <a:xfrm>
            <a:off x="260600" y="1259300"/>
            <a:ext cx="42654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1:</a:t>
            </a:r>
            <a:r>
              <a:rPr lang="en-GB" sz="1200" b="1" i="0" u="none" strike="noStrike" cap="none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2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</a:t>
            </a: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Ordering Registers, ensure they are connected to the same WiFi Network as the Cashier Register. 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22" name="Google Shape;2922;p186"/>
          <p:cNvSpPr/>
          <p:nvPr/>
        </p:nvSpPr>
        <p:spPr>
          <a:xfrm>
            <a:off x="260607" y="2224144"/>
            <a:ext cx="38010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2:</a:t>
            </a:r>
            <a:r>
              <a:rPr lang="en-GB" sz="1200" b="1" i="0" u="none" strike="noStrike" cap="none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9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Char char="●"/>
            </a:pP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 StoreHub POS App, tap settings , select Multiple Register Sync.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Char char="●"/>
            </a:pP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Check to see if your ordering register has connected to the Cashier Register. 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23" name="Google Shape;2923;p186"/>
          <p:cNvSpPr txBox="1"/>
          <p:nvPr/>
        </p:nvSpPr>
        <p:spPr>
          <a:xfrm>
            <a:off x="1414118" y="627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18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8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Multiple Register Sync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924" name="Google Shape;2924;p186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Connecting Ordering Registers (Client)</a:t>
            </a:r>
            <a:endParaRPr sz="20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2925" name="Google Shape;2925;p186"/>
          <p:cNvGrpSpPr/>
          <p:nvPr/>
        </p:nvGrpSpPr>
        <p:grpSpPr>
          <a:xfrm>
            <a:off x="4660299" y="1197543"/>
            <a:ext cx="3801084" cy="3081095"/>
            <a:chOff x="4944200" y="1455400"/>
            <a:chExt cx="3351926" cy="2513948"/>
          </a:xfrm>
        </p:grpSpPr>
        <p:pic>
          <p:nvPicPr>
            <p:cNvPr id="2926" name="Google Shape;2926;p18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944200" y="1455400"/>
              <a:ext cx="3351926" cy="251394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927" name="Google Shape;2927;p186"/>
            <p:cNvSpPr/>
            <p:nvPr/>
          </p:nvSpPr>
          <p:spPr>
            <a:xfrm>
              <a:off x="6010250" y="1827950"/>
              <a:ext cx="2242800" cy="236700"/>
            </a:xfrm>
            <a:prstGeom prst="roundRect">
              <a:avLst>
                <a:gd name="adj" fmla="val 3778"/>
              </a:avLst>
            </a:prstGeom>
            <a:noFill/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p187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Ordering on Ordering Register</a:t>
            </a:r>
            <a:endParaRPr sz="20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933" name="Google Shape;2933;p18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34" name="Google Shape;2934;p18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935" name="Google Shape;2935;p187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936" name="Google Shape;2936;p187"/>
          <p:cNvSpPr txBox="1"/>
          <p:nvPr/>
        </p:nvSpPr>
        <p:spPr>
          <a:xfrm>
            <a:off x="384224" y="831698"/>
            <a:ext cx="47049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1:</a:t>
            </a:r>
            <a:r>
              <a:rPr lang="en-GB" sz="1200" b="1" i="0" u="none" strike="noStrike" cap="none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2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Ordering </a:t>
            </a: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Register</a:t>
            </a:r>
            <a:r>
              <a:rPr lang="en-GB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tap “Save” after selecting items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37" name="Google Shape;2937;p187"/>
          <p:cNvSpPr/>
          <p:nvPr/>
        </p:nvSpPr>
        <p:spPr>
          <a:xfrm>
            <a:off x="5089107" y="837844"/>
            <a:ext cx="38010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2:</a:t>
            </a:r>
            <a:r>
              <a:rPr lang="en-GB" sz="1200" b="1" i="0" u="none" strike="noStrike" cap="none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9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Char char="●"/>
            </a:pP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Input Order Number then tap “Save”.</a:t>
            </a:r>
            <a:endParaRPr sz="1100" i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38" name="Google Shape;2938;p187"/>
          <p:cNvSpPr txBox="1"/>
          <p:nvPr/>
        </p:nvSpPr>
        <p:spPr>
          <a:xfrm>
            <a:off x="1414118" y="627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18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8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Multiple Register Sync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939" name="Google Shape;2939;p1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89125" y="1810300"/>
            <a:ext cx="3619133" cy="2714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40" name="Google Shape;2940;p18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9425" y="1822650"/>
            <a:ext cx="3586202" cy="26896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41" name="Google Shape;2941;p187"/>
          <p:cNvSpPr/>
          <p:nvPr/>
        </p:nvSpPr>
        <p:spPr>
          <a:xfrm>
            <a:off x="3035050" y="4173425"/>
            <a:ext cx="472200" cy="3390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42" name="Google Shape;2942;p187"/>
          <p:cNvSpPr/>
          <p:nvPr/>
        </p:nvSpPr>
        <p:spPr>
          <a:xfrm>
            <a:off x="7719650" y="1810300"/>
            <a:ext cx="622500" cy="3390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188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View Saved Orders</a:t>
            </a:r>
            <a:endParaRPr sz="20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948" name="Google Shape;2948;p18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49" name="Google Shape;2949;p18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950" name="Google Shape;2950;p188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951" name="Google Shape;2951;p188"/>
          <p:cNvSpPr txBox="1"/>
          <p:nvPr/>
        </p:nvSpPr>
        <p:spPr>
          <a:xfrm>
            <a:off x="155624" y="831698"/>
            <a:ext cx="47049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1:</a:t>
            </a:r>
            <a:r>
              <a:rPr lang="en-GB" sz="1200" b="1" i="0" u="none" strike="noStrike" cap="none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2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Cashier </a:t>
            </a: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Register</a:t>
            </a:r>
            <a:r>
              <a:rPr lang="en-GB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or other Ordering </a:t>
            </a: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</a:t>
            </a:r>
            <a:r>
              <a:rPr lang="en-GB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tap “Orders”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52" name="Google Shape;2952;p188"/>
          <p:cNvSpPr/>
          <p:nvPr/>
        </p:nvSpPr>
        <p:spPr>
          <a:xfrm>
            <a:off x="4860507" y="837844"/>
            <a:ext cx="38010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2:</a:t>
            </a:r>
            <a:r>
              <a:rPr lang="en-GB" sz="1200" b="1" i="0" u="none" strike="noStrike" cap="none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9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Char char="●"/>
            </a:pP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View all open orders in this page &gt; tap to view orders or to checkout</a:t>
            </a:r>
            <a:endParaRPr sz="1100" i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53" name="Google Shape;2953;p188"/>
          <p:cNvSpPr txBox="1"/>
          <p:nvPr/>
        </p:nvSpPr>
        <p:spPr>
          <a:xfrm>
            <a:off x="1414118" y="627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18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8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Multiple Register Sync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954" name="Google Shape;2954;p1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91975" y="1821850"/>
            <a:ext cx="3586253" cy="26897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955" name="Google Shape;2955;p188"/>
          <p:cNvGrpSpPr/>
          <p:nvPr/>
        </p:nvGrpSpPr>
        <p:grpSpPr>
          <a:xfrm>
            <a:off x="625519" y="1821852"/>
            <a:ext cx="3331326" cy="2689697"/>
            <a:chOff x="465025" y="1450448"/>
            <a:chExt cx="4395469" cy="3296602"/>
          </a:xfrm>
        </p:grpSpPr>
        <p:pic>
          <p:nvPicPr>
            <p:cNvPr id="2956" name="Google Shape;2956;p18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465025" y="1450447"/>
              <a:ext cx="4395469" cy="3296602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957" name="Google Shape;2957;p188"/>
            <p:cNvPicPr preferRelativeResize="0"/>
            <p:nvPr/>
          </p:nvPicPr>
          <p:blipFill rotWithShape="1">
            <a:blip r:embed="rId5"/>
            <a:srcRect l="24530" t="2730" r="57603" b="90696"/>
            <a:stretch>
              <a:fillRect/>
            </a:stretch>
          </p:blipFill>
          <p:spPr>
            <a:xfrm>
              <a:off x="1165725" y="1542100"/>
              <a:ext cx="876800" cy="241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8" name="Google Shape;2958;p188"/>
          <p:cNvSpPr/>
          <p:nvPr/>
        </p:nvSpPr>
        <p:spPr>
          <a:xfrm>
            <a:off x="3063950" y="1953550"/>
            <a:ext cx="781500" cy="1995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9" name="Google Shape;2959;p188"/>
          <p:cNvSpPr/>
          <p:nvPr/>
        </p:nvSpPr>
        <p:spPr>
          <a:xfrm>
            <a:off x="4926750" y="2153050"/>
            <a:ext cx="888600" cy="3645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4" name="Google Shape;2964;p189"/>
          <p:cNvPicPr preferRelativeResize="0"/>
          <p:nvPr/>
        </p:nvPicPr>
        <p:blipFill rotWithShape="1">
          <a:blip r:embed="rId1">
            <a:alphaModFix amt="86000"/>
          </a:blip>
          <a:srcRect t="11426"/>
          <a:stretch>
            <a:fillRect/>
          </a:stretch>
        </p:blipFill>
        <p:spPr>
          <a:xfrm>
            <a:off x="0" y="-5681"/>
            <a:ext cx="9144000" cy="51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5" name="Google Shape;2965;p189"/>
          <p:cNvSpPr txBox="1"/>
          <p:nvPr/>
        </p:nvSpPr>
        <p:spPr>
          <a:xfrm>
            <a:off x="0" y="2218350"/>
            <a:ext cx="914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b="0" i="0" u="none" strike="noStrike" cap="none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CULTIVATE</a:t>
            </a:r>
            <a:endParaRPr sz="9600" b="0" i="0" u="none" strike="noStrike" cap="none"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966" name="Google Shape;2966;p189"/>
          <p:cNvSpPr txBox="1"/>
          <p:nvPr/>
        </p:nvSpPr>
        <p:spPr>
          <a:xfrm>
            <a:off x="104775" y="4452300"/>
            <a:ext cx="8953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DOCUMENT IS STRICTLY PRIVATE AND CONFIDENTIAL. THIS IS INTENDED FOR INTERNAL USE ONLY; DO NOT CIRCULATE </a:t>
            </a:r>
            <a:endParaRPr sz="10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© 2022 Storehub. All rights reserved. No parts of this document can be reproduced, distributed, transmitted or stored electronically without Storehub’s prior written permission.</a:t>
            </a:r>
            <a:endParaRPr sz="6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967" name="Google Shape;2967;p189"/>
          <p:cNvCxnSpPr>
            <a:stCxn id="2965" idx="1"/>
          </p:cNvCxnSpPr>
          <p:nvPr/>
        </p:nvCxnSpPr>
        <p:spPr>
          <a:xfrm rot="10800000" flipH="1">
            <a:off x="0" y="2566350"/>
            <a:ext cx="1630200" cy="5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8" name="Google Shape;2968;p189"/>
          <p:cNvCxnSpPr/>
          <p:nvPr/>
        </p:nvCxnSpPr>
        <p:spPr>
          <a:xfrm rot="10800000" flipH="1">
            <a:off x="7513800" y="2566350"/>
            <a:ext cx="1630200" cy="5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9" name="Google Shape;2969;p189"/>
          <p:cNvCxnSpPr/>
          <p:nvPr/>
        </p:nvCxnSpPr>
        <p:spPr>
          <a:xfrm rot="10800000" flipH="1">
            <a:off x="9525" y="2566350"/>
            <a:ext cx="1630200" cy="5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29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1" name="Google Shape;631;p92"/>
          <p:cNvSpPr txBox="1">
            <a:spLocks noGrp="1"/>
          </p:cNvSpPr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32" name="Google Shape;632;p92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33" name="Google Shape;633;p92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34" name="Google Shape;634;p92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Report Troubleshooting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635" name="Google Shape;635;p9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241650" y="221475"/>
            <a:ext cx="548700" cy="54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92"/>
          <p:cNvGrpSpPr/>
          <p:nvPr/>
        </p:nvGrpSpPr>
        <p:grpSpPr>
          <a:xfrm>
            <a:off x="1851925" y="1226900"/>
            <a:ext cx="1269965" cy="986135"/>
            <a:chOff x="1019309" y="1663850"/>
            <a:chExt cx="1692384" cy="1237464"/>
          </a:xfrm>
        </p:grpSpPr>
        <p:sp>
          <p:nvSpPr>
            <p:cNvPr id="637" name="Google Shape;637;p92"/>
            <p:cNvSpPr/>
            <p:nvPr/>
          </p:nvSpPr>
          <p:spPr>
            <a:xfrm>
              <a:off x="1019309" y="1663850"/>
              <a:ext cx="1692384" cy="1237464"/>
            </a:xfrm>
            <a:custGeom>
              <a:avLst/>
              <a:gdLst/>
              <a:ahLst/>
              <a:cxnLst/>
              <a:rect l="l" t="t" r="r" b="b"/>
              <a:pathLst>
                <a:path w="21546" h="21600" extrusionOk="0">
                  <a:moveTo>
                    <a:pt x="21465" y="10469"/>
                  </a:moveTo>
                  <a:lnTo>
                    <a:pt x="16368" y="331"/>
                  </a:lnTo>
                  <a:cubicBezTo>
                    <a:pt x="16260" y="124"/>
                    <a:pt x="16080" y="0"/>
                    <a:pt x="15876" y="0"/>
                  </a:cubicBezTo>
                  <a:lnTo>
                    <a:pt x="5670" y="0"/>
                  </a:lnTo>
                  <a:cubicBezTo>
                    <a:pt x="5466" y="0"/>
                    <a:pt x="5274" y="124"/>
                    <a:pt x="5178" y="331"/>
                  </a:cubicBezTo>
                  <a:lnTo>
                    <a:pt x="81" y="10469"/>
                  </a:lnTo>
                  <a:cubicBezTo>
                    <a:pt x="-27" y="10676"/>
                    <a:pt x="-27" y="10924"/>
                    <a:pt x="81" y="11131"/>
                  </a:cubicBezTo>
                  <a:lnTo>
                    <a:pt x="5178" y="21269"/>
                  </a:lnTo>
                  <a:cubicBezTo>
                    <a:pt x="5286" y="21476"/>
                    <a:pt x="5466" y="21600"/>
                    <a:pt x="5670" y="21600"/>
                  </a:cubicBezTo>
                  <a:lnTo>
                    <a:pt x="15876" y="21600"/>
                  </a:lnTo>
                  <a:cubicBezTo>
                    <a:pt x="16080" y="21600"/>
                    <a:pt x="16272" y="21476"/>
                    <a:pt x="16368" y="21269"/>
                  </a:cubicBezTo>
                  <a:lnTo>
                    <a:pt x="21465" y="11131"/>
                  </a:lnTo>
                  <a:cubicBezTo>
                    <a:pt x="21573" y="10924"/>
                    <a:pt x="21573" y="10662"/>
                    <a:pt x="21465" y="10469"/>
                  </a:cubicBezTo>
                  <a:close/>
                </a:path>
              </a:pathLst>
            </a:custGeom>
            <a:solidFill>
              <a:srgbClr val="063951"/>
            </a:solidFill>
            <a:ln w="1143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638" name="Google Shape;638;p9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1534925" y="1952060"/>
              <a:ext cx="661075" cy="661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9" name="Google Shape;639;p92"/>
          <p:cNvGrpSpPr/>
          <p:nvPr/>
        </p:nvGrpSpPr>
        <p:grpSpPr>
          <a:xfrm>
            <a:off x="3899751" y="1226921"/>
            <a:ext cx="1269455" cy="986135"/>
            <a:chOff x="2374342" y="1000083"/>
            <a:chExt cx="1691704" cy="1237464"/>
          </a:xfrm>
        </p:grpSpPr>
        <p:sp>
          <p:nvSpPr>
            <p:cNvPr id="640" name="Google Shape;640;p92"/>
            <p:cNvSpPr/>
            <p:nvPr/>
          </p:nvSpPr>
          <p:spPr>
            <a:xfrm>
              <a:off x="2374342" y="1000083"/>
              <a:ext cx="1691704" cy="1237464"/>
            </a:xfrm>
            <a:custGeom>
              <a:avLst/>
              <a:gdLst/>
              <a:ahLst/>
              <a:cxnLst/>
              <a:rect l="l" t="t" r="r" b="b"/>
              <a:pathLst>
                <a:path w="21549" h="21600" extrusionOk="0">
                  <a:moveTo>
                    <a:pt x="21477" y="10469"/>
                  </a:moveTo>
                  <a:lnTo>
                    <a:pt x="16377" y="331"/>
                  </a:lnTo>
                  <a:cubicBezTo>
                    <a:pt x="16269" y="124"/>
                    <a:pt x="16089" y="0"/>
                    <a:pt x="15884" y="0"/>
                  </a:cubicBezTo>
                  <a:lnTo>
                    <a:pt x="5674" y="0"/>
                  </a:lnTo>
                  <a:cubicBezTo>
                    <a:pt x="5469" y="0"/>
                    <a:pt x="5277" y="124"/>
                    <a:pt x="5181" y="331"/>
                  </a:cubicBezTo>
                  <a:lnTo>
                    <a:pt x="81" y="10469"/>
                  </a:lnTo>
                  <a:cubicBezTo>
                    <a:pt x="-27" y="10676"/>
                    <a:pt x="-27" y="10924"/>
                    <a:pt x="81" y="11131"/>
                  </a:cubicBezTo>
                  <a:lnTo>
                    <a:pt x="5181" y="21269"/>
                  </a:lnTo>
                  <a:cubicBezTo>
                    <a:pt x="5289" y="21476"/>
                    <a:pt x="5469" y="21600"/>
                    <a:pt x="5674" y="21600"/>
                  </a:cubicBezTo>
                  <a:lnTo>
                    <a:pt x="15884" y="21600"/>
                  </a:lnTo>
                  <a:cubicBezTo>
                    <a:pt x="16089" y="21600"/>
                    <a:pt x="16281" y="21476"/>
                    <a:pt x="16377" y="21269"/>
                  </a:cubicBezTo>
                  <a:lnTo>
                    <a:pt x="21477" y="11131"/>
                  </a:lnTo>
                  <a:cubicBezTo>
                    <a:pt x="21573" y="10924"/>
                    <a:pt x="21573" y="10676"/>
                    <a:pt x="21477" y="10469"/>
                  </a:cubicBezTo>
                  <a:close/>
                </a:path>
              </a:pathLst>
            </a:custGeom>
            <a:solidFill>
              <a:srgbClr val="063951"/>
            </a:solidFill>
            <a:ln w="1143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641" name="Google Shape;641;p9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2889663" y="1288272"/>
              <a:ext cx="661075" cy="661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2" name="Google Shape;642;p92"/>
          <p:cNvGrpSpPr/>
          <p:nvPr/>
        </p:nvGrpSpPr>
        <p:grpSpPr>
          <a:xfrm>
            <a:off x="6033930" y="1226897"/>
            <a:ext cx="1270105" cy="986135"/>
            <a:chOff x="3728669" y="1663850"/>
            <a:chExt cx="1692571" cy="1237464"/>
          </a:xfrm>
        </p:grpSpPr>
        <p:sp>
          <p:nvSpPr>
            <p:cNvPr id="643" name="Google Shape;643;p92"/>
            <p:cNvSpPr/>
            <p:nvPr/>
          </p:nvSpPr>
          <p:spPr>
            <a:xfrm>
              <a:off x="3728669" y="1663850"/>
              <a:ext cx="1692571" cy="1237464"/>
            </a:xfrm>
            <a:custGeom>
              <a:avLst/>
              <a:gdLst/>
              <a:ahLst/>
              <a:cxnLst/>
              <a:rect l="l" t="t" r="r" b="b"/>
              <a:pathLst>
                <a:path w="21547" h="21600" extrusionOk="0">
                  <a:moveTo>
                    <a:pt x="21477" y="10469"/>
                  </a:moveTo>
                  <a:lnTo>
                    <a:pt x="16380" y="331"/>
                  </a:lnTo>
                  <a:cubicBezTo>
                    <a:pt x="16272" y="124"/>
                    <a:pt x="16092" y="0"/>
                    <a:pt x="15888" y="0"/>
                  </a:cubicBezTo>
                  <a:lnTo>
                    <a:pt x="5670" y="0"/>
                  </a:lnTo>
                  <a:cubicBezTo>
                    <a:pt x="5466" y="0"/>
                    <a:pt x="5274" y="124"/>
                    <a:pt x="5178" y="331"/>
                  </a:cubicBezTo>
                  <a:lnTo>
                    <a:pt x="81" y="10469"/>
                  </a:lnTo>
                  <a:cubicBezTo>
                    <a:pt x="-27" y="10676"/>
                    <a:pt x="-27" y="10924"/>
                    <a:pt x="81" y="11131"/>
                  </a:cubicBezTo>
                  <a:lnTo>
                    <a:pt x="5178" y="21269"/>
                  </a:lnTo>
                  <a:cubicBezTo>
                    <a:pt x="5286" y="21476"/>
                    <a:pt x="5466" y="21600"/>
                    <a:pt x="5670" y="21600"/>
                  </a:cubicBezTo>
                  <a:lnTo>
                    <a:pt x="15875" y="21600"/>
                  </a:lnTo>
                  <a:cubicBezTo>
                    <a:pt x="16080" y="21600"/>
                    <a:pt x="16272" y="21476"/>
                    <a:pt x="16368" y="21269"/>
                  </a:cubicBezTo>
                  <a:lnTo>
                    <a:pt x="21465" y="11131"/>
                  </a:lnTo>
                  <a:cubicBezTo>
                    <a:pt x="21573" y="10924"/>
                    <a:pt x="21573" y="10662"/>
                    <a:pt x="21477" y="10469"/>
                  </a:cubicBezTo>
                  <a:close/>
                </a:path>
              </a:pathLst>
            </a:custGeom>
            <a:solidFill>
              <a:srgbClr val="063951"/>
            </a:solidFill>
            <a:ln w="1143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644" name="Google Shape;644;p9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44425" y="1952050"/>
              <a:ext cx="661050" cy="661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5" name="Google Shape;645;p92"/>
          <p:cNvGrpSpPr/>
          <p:nvPr/>
        </p:nvGrpSpPr>
        <p:grpSpPr>
          <a:xfrm>
            <a:off x="2803656" y="3080821"/>
            <a:ext cx="1269965" cy="986135"/>
            <a:chOff x="5083827" y="1000083"/>
            <a:chExt cx="1692384" cy="1237464"/>
          </a:xfrm>
        </p:grpSpPr>
        <p:sp>
          <p:nvSpPr>
            <p:cNvPr id="646" name="Google Shape;646;p92"/>
            <p:cNvSpPr/>
            <p:nvPr/>
          </p:nvSpPr>
          <p:spPr>
            <a:xfrm>
              <a:off x="5083827" y="1000083"/>
              <a:ext cx="1692384" cy="1237464"/>
            </a:xfrm>
            <a:custGeom>
              <a:avLst/>
              <a:gdLst/>
              <a:ahLst/>
              <a:cxnLst/>
              <a:rect l="l" t="t" r="r" b="b"/>
              <a:pathLst>
                <a:path w="21546" h="21600" extrusionOk="0">
                  <a:moveTo>
                    <a:pt x="21465" y="10469"/>
                  </a:moveTo>
                  <a:lnTo>
                    <a:pt x="16368" y="331"/>
                  </a:lnTo>
                  <a:cubicBezTo>
                    <a:pt x="16260" y="124"/>
                    <a:pt x="16080" y="0"/>
                    <a:pt x="15876" y="0"/>
                  </a:cubicBezTo>
                  <a:lnTo>
                    <a:pt x="5670" y="0"/>
                  </a:lnTo>
                  <a:cubicBezTo>
                    <a:pt x="5466" y="0"/>
                    <a:pt x="5274" y="124"/>
                    <a:pt x="5178" y="331"/>
                  </a:cubicBezTo>
                  <a:lnTo>
                    <a:pt x="81" y="10469"/>
                  </a:lnTo>
                  <a:cubicBezTo>
                    <a:pt x="-27" y="10676"/>
                    <a:pt x="-27" y="10924"/>
                    <a:pt x="81" y="11131"/>
                  </a:cubicBezTo>
                  <a:lnTo>
                    <a:pt x="5178" y="21269"/>
                  </a:lnTo>
                  <a:cubicBezTo>
                    <a:pt x="5286" y="21476"/>
                    <a:pt x="5466" y="21600"/>
                    <a:pt x="5670" y="21600"/>
                  </a:cubicBezTo>
                  <a:lnTo>
                    <a:pt x="15876" y="21600"/>
                  </a:lnTo>
                  <a:cubicBezTo>
                    <a:pt x="16080" y="21600"/>
                    <a:pt x="16272" y="21476"/>
                    <a:pt x="16368" y="21269"/>
                  </a:cubicBezTo>
                  <a:lnTo>
                    <a:pt x="21465" y="11131"/>
                  </a:lnTo>
                  <a:cubicBezTo>
                    <a:pt x="21573" y="10924"/>
                    <a:pt x="21573" y="10676"/>
                    <a:pt x="21465" y="10469"/>
                  </a:cubicBezTo>
                  <a:close/>
                </a:path>
              </a:pathLst>
            </a:custGeom>
            <a:solidFill>
              <a:srgbClr val="063951"/>
            </a:solidFill>
            <a:ln w="1143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647" name="Google Shape;647;p92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5599513" y="1288288"/>
              <a:ext cx="661050" cy="661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" name="Google Shape;648;p92"/>
          <p:cNvGrpSpPr/>
          <p:nvPr/>
        </p:nvGrpSpPr>
        <p:grpSpPr>
          <a:xfrm>
            <a:off x="5045572" y="3081141"/>
            <a:ext cx="1265038" cy="985490"/>
            <a:chOff x="6438861" y="1663850"/>
            <a:chExt cx="1685818" cy="1236654"/>
          </a:xfrm>
        </p:grpSpPr>
        <p:sp>
          <p:nvSpPr>
            <p:cNvPr id="649" name="Google Shape;649;p92"/>
            <p:cNvSpPr/>
            <p:nvPr/>
          </p:nvSpPr>
          <p:spPr>
            <a:xfrm>
              <a:off x="6438861" y="1663850"/>
              <a:ext cx="1685818" cy="1236654"/>
            </a:xfrm>
            <a:custGeom>
              <a:avLst/>
              <a:gdLst/>
              <a:ahLst/>
              <a:cxnLst/>
              <a:rect l="l" t="t" r="r" b="b"/>
              <a:pathLst>
                <a:path w="21522" h="21600" extrusionOk="0">
                  <a:moveTo>
                    <a:pt x="15703" y="0"/>
                  </a:moveTo>
                  <a:lnTo>
                    <a:pt x="5819" y="0"/>
                  </a:lnTo>
                  <a:cubicBezTo>
                    <a:pt x="5506" y="0"/>
                    <a:pt x="5216" y="193"/>
                    <a:pt x="5060" y="497"/>
                  </a:cubicBezTo>
                  <a:lnTo>
                    <a:pt x="118" y="10296"/>
                  </a:lnTo>
                  <a:cubicBezTo>
                    <a:pt x="-39" y="10614"/>
                    <a:pt x="-39" y="10986"/>
                    <a:pt x="118" y="11304"/>
                  </a:cubicBezTo>
                  <a:lnTo>
                    <a:pt x="5060" y="21103"/>
                  </a:lnTo>
                  <a:cubicBezTo>
                    <a:pt x="5216" y="21421"/>
                    <a:pt x="5506" y="21600"/>
                    <a:pt x="5819" y="21600"/>
                  </a:cubicBezTo>
                  <a:lnTo>
                    <a:pt x="15703" y="21600"/>
                  </a:lnTo>
                  <a:cubicBezTo>
                    <a:pt x="16016" y="21600"/>
                    <a:pt x="16306" y="21407"/>
                    <a:pt x="16462" y="21103"/>
                  </a:cubicBezTo>
                  <a:lnTo>
                    <a:pt x="21404" y="11304"/>
                  </a:lnTo>
                  <a:cubicBezTo>
                    <a:pt x="21561" y="10986"/>
                    <a:pt x="21561" y="10614"/>
                    <a:pt x="21404" y="10296"/>
                  </a:cubicBezTo>
                  <a:lnTo>
                    <a:pt x="16462" y="497"/>
                  </a:lnTo>
                  <a:cubicBezTo>
                    <a:pt x="16306" y="179"/>
                    <a:pt x="16016" y="0"/>
                    <a:pt x="15703" y="0"/>
                  </a:cubicBezTo>
                  <a:close/>
                </a:path>
              </a:pathLst>
            </a:custGeom>
            <a:solidFill>
              <a:srgbClr val="063951"/>
            </a:solidFill>
            <a:ln w="1143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650" name="Google Shape;650;p92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6954600" y="1952060"/>
              <a:ext cx="661050" cy="661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1" name="Google Shape;651;p92"/>
          <p:cNvSpPr txBox="1"/>
          <p:nvPr/>
        </p:nvSpPr>
        <p:spPr>
          <a:xfrm>
            <a:off x="2624889" y="4185763"/>
            <a:ext cx="1627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Variant Report vs. </a:t>
            </a:r>
            <a:endParaRPr sz="10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Report 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2" name="Google Shape;652;p92"/>
          <p:cNvSpPr txBox="1"/>
          <p:nvPr/>
        </p:nvSpPr>
        <p:spPr>
          <a:xfrm>
            <a:off x="3991486" y="2344800"/>
            <a:ext cx="1086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Shift Report vs. Payment Method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3" name="Google Shape;653;p92"/>
          <p:cNvSpPr txBox="1"/>
          <p:nvPr/>
        </p:nvSpPr>
        <p:spPr>
          <a:xfrm>
            <a:off x="1712160" y="2303225"/>
            <a:ext cx="1592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Report: Overtime vs. Shift Report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4" name="Google Shape;654;p92"/>
          <p:cNvSpPr txBox="1"/>
          <p:nvPr/>
        </p:nvSpPr>
        <p:spPr>
          <a:xfrm>
            <a:off x="6072587" y="2344788"/>
            <a:ext cx="1192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All Transaction vs. Shift Report</a:t>
            </a: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5" name="Google Shape;655;p92"/>
          <p:cNvSpPr txBox="1"/>
          <p:nvPr/>
        </p:nvSpPr>
        <p:spPr>
          <a:xfrm>
            <a:off x="4882050" y="4185775"/>
            <a:ext cx="1592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Report: Overtime vs. Product Report</a:t>
            </a:r>
            <a:endParaRPr sz="10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6" name="Google Shape;656;p92"/>
          <p:cNvSpPr/>
          <p:nvPr/>
        </p:nvSpPr>
        <p:spPr>
          <a:xfrm>
            <a:off x="1774300" y="1596506"/>
            <a:ext cx="281700" cy="246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7" name="Google Shape;657;p92"/>
          <p:cNvSpPr/>
          <p:nvPr/>
        </p:nvSpPr>
        <p:spPr>
          <a:xfrm>
            <a:off x="3791934" y="1596522"/>
            <a:ext cx="281700" cy="246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8" name="Google Shape;658;p92"/>
          <p:cNvSpPr/>
          <p:nvPr/>
        </p:nvSpPr>
        <p:spPr>
          <a:xfrm>
            <a:off x="5889189" y="1596515"/>
            <a:ext cx="281700" cy="246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9" name="Google Shape;659;p92"/>
          <p:cNvSpPr/>
          <p:nvPr/>
        </p:nvSpPr>
        <p:spPr>
          <a:xfrm>
            <a:off x="2660261" y="3450422"/>
            <a:ext cx="281700" cy="246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60" name="Google Shape;660;p92"/>
          <p:cNvSpPr/>
          <p:nvPr/>
        </p:nvSpPr>
        <p:spPr>
          <a:xfrm>
            <a:off x="4884898" y="3413227"/>
            <a:ext cx="281700" cy="246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5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3"/>
          <p:cNvSpPr/>
          <p:nvPr/>
        </p:nvSpPr>
        <p:spPr>
          <a:xfrm>
            <a:off x="134275" y="1208425"/>
            <a:ext cx="4245000" cy="1260000"/>
          </a:xfrm>
          <a:prstGeom prst="rect">
            <a:avLst/>
          </a:prstGeom>
          <a:solidFill>
            <a:srgbClr val="FFE8C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" name="Google Shape;666;p93"/>
          <p:cNvSpPr/>
          <p:nvPr/>
        </p:nvSpPr>
        <p:spPr>
          <a:xfrm>
            <a:off x="1476950" y="795275"/>
            <a:ext cx="1353000" cy="4338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FFF9F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67" name="Google Shape;667;p9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8" name="Google Shape;668;p93"/>
          <p:cNvSpPr txBox="1">
            <a:spLocks noGrp="1"/>
          </p:cNvSpPr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69" name="Google Shape;669;p93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70" name="Google Shape;670;p93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What is..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71" name="Google Shape;671;p93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Report Troubleshooting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672" name="Google Shape;672;p9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241650" y="2214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93"/>
          <p:cNvSpPr txBox="1"/>
          <p:nvPr/>
        </p:nvSpPr>
        <p:spPr>
          <a:xfrm>
            <a:off x="1476950" y="773213"/>
            <a:ext cx="1353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2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Shift Report ?</a:t>
            </a:r>
            <a:endParaRPr sz="12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4" name="Google Shape;674;p93"/>
          <p:cNvSpPr txBox="1"/>
          <p:nvPr/>
        </p:nvSpPr>
        <p:spPr>
          <a:xfrm>
            <a:off x="235250" y="1370713"/>
            <a:ext cx="41955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</a:t>
            </a:r>
            <a:r>
              <a:rPr lang="en-GB" sz="1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Shift Report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is a summary of sales, transactions, and activities completed during an employee’s shift.</a:t>
            </a:r>
            <a:endParaRPr sz="1000">
              <a:solidFill>
                <a:srgbClr val="2F292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Does not consist of Online Orders. Only Offline and QR Order and Pay - Pay at counter sales are recorded.</a:t>
            </a:r>
            <a:endParaRPr sz="1000">
              <a:solidFill>
                <a:srgbClr val="2F292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6" name="Google Shape;676;p93"/>
          <p:cNvSpPr/>
          <p:nvPr/>
        </p:nvSpPr>
        <p:spPr>
          <a:xfrm>
            <a:off x="4493875" y="1205375"/>
            <a:ext cx="4245000" cy="1260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7" name="Google Shape;677;p93"/>
          <p:cNvSpPr/>
          <p:nvPr/>
        </p:nvSpPr>
        <p:spPr>
          <a:xfrm>
            <a:off x="5836550" y="792225"/>
            <a:ext cx="1353000" cy="4338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FFF9F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8" name="Google Shape;678;p93"/>
          <p:cNvSpPr txBox="1"/>
          <p:nvPr/>
        </p:nvSpPr>
        <p:spPr>
          <a:xfrm>
            <a:off x="5836550" y="771675"/>
            <a:ext cx="1353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2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Over Time Report?</a:t>
            </a:r>
            <a:endParaRPr sz="12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9" name="Google Shape;679;p93"/>
          <p:cNvSpPr txBox="1"/>
          <p:nvPr/>
        </p:nvSpPr>
        <p:spPr>
          <a:xfrm>
            <a:off x="4594850" y="1367663"/>
            <a:ext cx="41955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Sales </a:t>
            </a:r>
            <a:r>
              <a:rPr lang="en-GB" sz="1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Over Time 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report shows you Offline and Online transaction, most accurate sales and its based on the closing time of operations.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It  operates on a 24-hour cycle to generate a single day's report.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" name="Picture 1" descr="upload_post_object_v2_10262999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5" y="2571768"/>
            <a:ext cx="4153529" cy="2406551"/>
          </a:xfrm>
          <a:prstGeom prst="rect">
            <a:avLst/>
          </a:prstGeom>
        </p:spPr>
      </p:pic>
      <p:pic>
        <p:nvPicPr>
          <p:cNvPr id="3" name="Picture 2" descr="upload_post_object_v2_34758370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51" y="2571768"/>
            <a:ext cx="4130569" cy="243239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4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86" name="Google Shape;686;p94"/>
          <p:cNvSpPr txBox="1"/>
          <p:nvPr/>
        </p:nvSpPr>
        <p:spPr>
          <a:xfrm>
            <a:off x="1520399" y="0"/>
            <a:ext cx="6618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1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.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Sales Report: Overtime vs. Shift Report</a:t>
            </a:r>
            <a:endParaRPr sz="20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87" name="Google Shape;687;p94"/>
          <p:cNvSpPr/>
          <p:nvPr/>
        </p:nvSpPr>
        <p:spPr>
          <a:xfrm>
            <a:off x="291775" y="1144100"/>
            <a:ext cx="4145400" cy="3472200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Understanding the Issue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 panose="02000000000000000000"/>
              <a:buAutoNum type="arabicPeriod"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Over Time Report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is based on the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closing time of operations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configured in the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BackOffice settings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 panose="02000000000000000000"/>
              <a:buAutoNum type="arabicPeriod"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Shift Report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however, is generated when the register is manually closed in the POS app, which can happen at any time.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 panose="02000000000000000000"/>
              <a:buAutoNum type="arabicPeriod"/>
            </a:pP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Scenario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</a:t>
            </a:r>
            <a:b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the closing time in BackOffice is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 to 12 AM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but the register is closed at 2 AM, sales data from 12 AM to 2 AM will not be included in the Sales Over Time  Report for the same day.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 panose="02000000000000000000"/>
              <a:buAutoNum type="arabicPeriod"/>
            </a:pPr>
            <a:r>
              <a:rPr lang="en-GB" sz="9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Solution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Ensure to close the Shift before Closing Operations time.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8" name="Google Shape;688;p94"/>
          <p:cNvSpPr txBox="1"/>
          <p:nvPr/>
        </p:nvSpPr>
        <p:spPr>
          <a:xfrm>
            <a:off x="-200250" y="528600"/>
            <a:ext cx="9144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rgbClr val="2222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Why Total Sales on Sales Report and Shift Report Don’t Match?</a:t>
            </a:r>
            <a:endParaRPr sz="1800" b="1">
              <a:solidFill>
                <a:srgbClr val="22222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89" name="Google Shape;689;p9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38399" y="149227"/>
            <a:ext cx="707875" cy="61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p94"/>
          <p:cNvGrpSpPr/>
          <p:nvPr/>
        </p:nvGrpSpPr>
        <p:grpSpPr>
          <a:xfrm>
            <a:off x="4922725" y="1094338"/>
            <a:ext cx="3464600" cy="1327275"/>
            <a:chOff x="654750" y="851038"/>
            <a:chExt cx="3464600" cy="1327275"/>
          </a:xfrm>
        </p:grpSpPr>
        <p:pic>
          <p:nvPicPr>
            <p:cNvPr id="691" name="Google Shape;691;p94"/>
            <p:cNvPicPr preferRelativeResize="0"/>
            <p:nvPr/>
          </p:nvPicPr>
          <p:blipFill rotWithShape="1">
            <a:blip r:embed="rId2"/>
            <a:srcRect b="49145"/>
            <a:stretch>
              <a:fillRect/>
            </a:stretch>
          </p:blipFill>
          <p:spPr>
            <a:xfrm>
              <a:off x="654750" y="1173494"/>
              <a:ext cx="3464500" cy="866513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92" name="Google Shape;692;p94"/>
            <p:cNvSpPr/>
            <p:nvPr/>
          </p:nvSpPr>
          <p:spPr>
            <a:xfrm>
              <a:off x="654850" y="851038"/>
              <a:ext cx="3464400" cy="2763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BackOffice</a:t>
              </a:r>
              <a:endPara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93" name="Google Shape;693;p94"/>
            <p:cNvSpPr txBox="1"/>
            <p:nvPr/>
          </p:nvSpPr>
          <p:spPr>
            <a:xfrm>
              <a:off x="847100" y="1932013"/>
              <a:ext cx="3041100" cy="246300"/>
            </a:xfrm>
            <a:prstGeom prst="rect">
              <a:avLst/>
            </a:pr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2222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BackOffice &gt; Settings &gt; Account</a:t>
              </a:r>
              <a:endParaRPr sz="10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94" name="Google Shape;694;p94"/>
            <p:cNvSpPr/>
            <p:nvPr/>
          </p:nvSpPr>
          <p:spPr>
            <a:xfrm>
              <a:off x="706250" y="1173488"/>
              <a:ext cx="3413100" cy="613500"/>
            </a:xfrm>
            <a:prstGeom prst="roundRect">
              <a:avLst>
                <a:gd name="adj" fmla="val 6096"/>
              </a:avLst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95" name="Google Shape;695;p94"/>
          <p:cNvGrpSpPr/>
          <p:nvPr/>
        </p:nvGrpSpPr>
        <p:grpSpPr>
          <a:xfrm>
            <a:off x="5042725" y="2496702"/>
            <a:ext cx="3731832" cy="2360641"/>
            <a:chOff x="4609541" y="874425"/>
            <a:chExt cx="4784400" cy="3026463"/>
          </a:xfrm>
        </p:grpSpPr>
        <p:pic>
          <p:nvPicPr>
            <p:cNvPr id="696" name="Google Shape;696;p94"/>
            <p:cNvPicPr preferRelativeResize="0"/>
            <p:nvPr/>
          </p:nvPicPr>
          <p:blipFill rotWithShape="1">
            <a:blip r:embed="rId3"/>
            <a:srcRect t="3577"/>
            <a:stretch>
              <a:fillRect/>
            </a:stretch>
          </p:blipFill>
          <p:spPr>
            <a:xfrm>
              <a:off x="5084950" y="1224750"/>
              <a:ext cx="3161702" cy="228652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97" name="Google Shape;697;p94"/>
            <p:cNvSpPr/>
            <p:nvPr/>
          </p:nvSpPr>
          <p:spPr>
            <a:xfrm>
              <a:off x="5084948" y="874425"/>
              <a:ext cx="3161700" cy="276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StoreHub POS Apps</a:t>
              </a:r>
              <a:endPara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98" name="Google Shape;698;p94"/>
            <p:cNvSpPr txBox="1"/>
            <p:nvPr/>
          </p:nvSpPr>
          <p:spPr>
            <a:xfrm>
              <a:off x="4609541" y="3585288"/>
              <a:ext cx="4784400" cy="315600"/>
            </a:xfrm>
            <a:prstGeom prst="rect">
              <a:avLst/>
            </a:pr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2222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StoreHub POS Apps &gt; Menu Button &gt; Close Shift</a:t>
              </a:r>
              <a:endParaRPr sz="10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99" name="Google Shape;699;p94"/>
            <p:cNvSpPr/>
            <p:nvPr/>
          </p:nvSpPr>
          <p:spPr>
            <a:xfrm>
              <a:off x="5929100" y="3138180"/>
              <a:ext cx="1464600" cy="337200"/>
            </a:xfrm>
            <a:prstGeom prst="roundRect">
              <a:avLst>
                <a:gd name="adj" fmla="val 6096"/>
              </a:avLst>
            </a:prstGeom>
            <a:noFill/>
            <a:ln w="1905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99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5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05" name="Google Shape;705;p9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38399" y="149227"/>
            <a:ext cx="707875" cy="6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5"/>
          <p:cNvSpPr txBox="1"/>
          <p:nvPr/>
        </p:nvSpPr>
        <p:spPr>
          <a:xfrm>
            <a:off x="1520399" y="0"/>
            <a:ext cx="6618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1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.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Sales Report: Overtime vs. Shift Report</a:t>
            </a:r>
            <a:endParaRPr sz="20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07" name="Google Shape;707;p95" descr="24 hours " title="24 hours 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39757" y="2747479"/>
            <a:ext cx="374747" cy="36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23654" y="1288878"/>
            <a:ext cx="580400" cy="56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5" descr="Store " title="Store 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93522" y="1362975"/>
            <a:ext cx="580400" cy="564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95"/>
          <p:cNvGrpSpPr/>
          <p:nvPr/>
        </p:nvGrpSpPr>
        <p:grpSpPr>
          <a:xfrm>
            <a:off x="244422" y="1888764"/>
            <a:ext cx="8108607" cy="655678"/>
            <a:chOff x="244422" y="1888764"/>
            <a:chExt cx="8108607" cy="655678"/>
          </a:xfrm>
        </p:grpSpPr>
        <p:cxnSp>
          <p:nvCxnSpPr>
            <p:cNvPr id="711" name="Google Shape;711;p95"/>
            <p:cNvCxnSpPr/>
            <p:nvPr/>
          </p:nvCxnSpPr>
          <p:spPr>
            <a:xfrm rot="10800000" flipH="1">
              <a:off x="790118" y="2018706"/>
              <a:ext cx="7562911" cy="45584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712" name="Google Shape;712;p95"/>
            <p:cNvCxnSpPr/>
            <p:nvPr/>
          </p:nvCxnSpPr>
          <p:spPr>
            <a:xfrm>
              <a:off x="1277831" y="1927770"/>
              <a:ext cx="0" cy="305467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13" name="Google Shape;713;p95"/>
            <p:cNvSpPr txBox="1"/>
            <p:nvPr/>
          </p:nvSpPr>
          <p:spPr>
            <a:xfrm>
              <a:off x="1051052" y="2199025"/>
              <a:ext cx="548695" cy="305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6 AM</a:t>
              </a:r>
              <a:endParaRPr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714" name="Google Shape;714;p95"/>
            <p:cNvCxnSpPr/>
            <p:nvPr/>
          </p:nvCxnSpPr>
          <p:spPr>
            <a:xfrm>
              <a:off x="3146613" y="1927770"/>
              <a:ext cx="0" cy="305467"/>
            </a:xfrm>
            <a:prstGeom prst="straightConnector1">
              <a:avLst/>
            </a:prstGeom>
            <a:noFill/>
            <a:ln w="9525" cap="flat" cmpd="sng">
              <a:solidFill>
                <a:srgbClr val="FF242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15" name="Google Shape;715;p95"/>
            <p:cNvSpPr txBox="1"/>
            <p:nvPr/>
          </p:nvSpPr>
          <p:spPr>
            <a:xfrm>
              <a:off x="2879977" y="2238975"/>
              <a:ext cx="580400" cy="305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8 AM</a:t>
              </a:r>
              <a:endParaRPr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716" name="Google Shape;716;p95"/>
            <p:cNvCxnSpPr/>
            <p:nvPr/>
          </p:nvCxnSpPr>
          <p:spPr>
            <a:xfrm>
              <a:off x="7813855" y="1927770"/>
              <a:ext cx="0" cy="305467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17" name="Google Shape;717;p95"/>
            <p:cNvSpPr txBox="1"/>
            <p:nvPr/>
          </p:nvSpPr>
          <p:spPr>
            <a:xfrm>
              <a:off x="7587064" y="2199026"/>
              <a:ext cx="453580" cy="305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6 PM</a:t>
              </a:r>
              <a:endParaRPr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18" name="Google Shape;718;p95"/>
            <p:cNvSpPr txBox="1"/>
            <p:nvPr/>
          </p:nvSpPr>
          <p:spPr>
            <a:xfrm>
              <a:off x="244422" y="1888764"/>
              <a:ext cx="806619" cy="305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20th Sep</a:t>
              </a:r>
              <a:endParaRPr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719" name="Google Shape;719;p95" descr="Report " title="Report 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892759" y="1319175"/>
            <a:ext cx="580400" cy="56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9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23657" y="3224112"/>
            <a:ext cx="580401" cy="56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95" descr="Store " title="Store 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93524" y="3315209"/>
            <a:ext cx="580400" cy="56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95" descr="Report " title="Report 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892759" y="3315203"/>
            <a:ext cx="580400" cy="5647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p95"/>
          <p:cNvCxnSpPr/>
          <p:nvPr/>
        </p:nvCxnSpPr>
        <p:spPr>
          <a:xfrm>
            <a:off x="3137277" y="2483067"/>
            <a:ext cx="12900" cy="7707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4" name="Google Shape;724;p95"/>
          <p:cNvSpPr txBox="1"/>
          <p:nvPr/>
        </p:nvSpPr>
        <p:spPr>
          <a:xfrm>
            <a:off x="3251427" y="2735225"/>
            <a:ext cx="2825452" cy="3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20th Sep </a:t>
            </a:r>
            <a:r>
              <a:rPr lang="en-GB" sz="10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Over Time Report</a:t>
            </a:r>
            <a:endParaRPr sz="1000" b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725" name="Google Shape;725;p95"/>
          <p:cNvGrpSpPr/>
          <p:nvPr/>
        </p:nvGrpSpPr>
        <p:grpSpPr>
          <a:xfrm>
            <a:off x="244424" y="3852885"/>
            <a:ext cx="8153196" cy="615665"/>
            <a:chOff x="244424" y="3852885"/>
            <a:chExt cx="8153196" cy="615665"/>
          </a:xfrm>
        </p:grpSpPr>
        <p:cxnSp>
          <p:nvCxnSpPr>
            <p:cNvPr id="726" name="Google Shape;726;p95"/>
            <p:cNvCxnSpPr/>
            <p:nvPr/>
          </p:nvCxnSpPr>
          <p:spPr>
            <a:xfrm rot="10800000" flipH="1">
              <a:off x="834620" y="3994448"/>
              <a:ext cx="7563000" cy="456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727" name="Google Shape;727;p95"/>
            <p:cNvCxnSpPr/>
            <p:nvPr/>
          </p:nvCxnSpPr>
          <p:spPr>
            <a:xfrm>
              <a:off x="1283733" y="3891903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28" name="Google Shape;728;p95"/>
            <p:cNvSpPr txBox="1"/>
            <p:nvPr/>
          </p:nvSpPr>
          <p:spPr>
            <a:xfrm>
              <a:off x="1025226" y="4163150"/>
              <a:ext cx="5487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6 AM</a:t>
              </a:r>
              <a:endParaRPr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729" name="Google Shape;729;p95"/>
            <p:cNvCxnSpPr/>
            <p:nvPr/>
          </p:nvCxnSpPr>
          <p:spPr>
            <a:xfrm>
              <a:off x="3143715" y="3941428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rgbClr val="FF242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30" name="Google Shape;730;p95"/>
            <p:cNvSpPr txBox="1"/>
            <p:nvPr/>
          </p:nvSpPr>
          <p:spPr>
            <a:xfrm>
              <a:off x="2800750" y="4163150"/>
              <a:ext cx="7644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7:59 AM</a:t>
              </a:r>
              <a:endParaRPr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731" name="Google Shape;731;p95"/>
            <p:cNvCxnSpPr/>
            <p:nvPr/>
          </p:nvCxnSpPr>
          <p:spPr>
            <a:xfrm>
              <a:off x="7813857" y="3904628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32" name="Google Shape;732;p95"/>
            <p:cNvSpPr txBox="1"/>
            <p:nvPr/>
          </p:nvSpPr>
          <p:spPr>
            <a:xfrm>
              <a:off x="7587054" y="4163122"/>
              <a:ext cx="4536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6 PM</a:t>
              </a:r>
              <a:endParaRPr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33" name="Google Shape;733;p95"/>
            <p:cNvSpPr txBox="1"/>
            <p:nvPr/>
          </p:nvSpPr>
          <p:spPr>
            <a:xfrm>
              <a:off x="244424" y="3852885"/>
              <a:ext cx="8067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21st Sep</a:t>
              </a:r>
              <a:endParaRPr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734" name="Google Shape;734;p95"/>
          <p:cNvCxnSpPr>
            <a:stCxn id="709" idx="0"/>
            <a:endCxn id="708" idx="0"/>
          </p:cNvCxnSpPr>
          <p:nvPr/>
        </p:nvCxnSpPr>
        <p:spPr>
          <a:xfrm rot="-5400000">
            <a:off x="4511722" y="-1939125"/>
            <a:ext cx="74100" cy="6530100"/>
          </a:xfrm>
          <a:prstGeom prst="bentConnector3">
            <a:avLst>
              <a:gd name="adj1" fmla="val 4207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735" name="Google Shape;735;p95"/>
          <p:cNvSpPr txBox="1"/>
          <p:nvPr/>
        </p:nvSpPr>
        <p:spPr>
          <a:xfrm>
            <a:off x="3336057" y="762777"/>
            <a:ext cx="1688645" cy="3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99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Shift Report</a:t>
            </a:r>
            <a:endParaRPr sz="1000" b="1">
              <a:solidFill>
                <a:srgbClr val="99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736" name="Google Shape;736;p95"/>
          <p:cNvCxnSpPr>
            <a:stCxn id="728" idx="2"/>
            <a:endCxn id="732" idx="2"/>
          </p:cNvCxnSpPr>
          <p:nvPr/>
        </p:nvCxnSpPr>
        <p:spPr>
          <a:xfrm rot="-5400000" flipH="1">
            <a:off x="4556376" y="1211750"/>
            <a:ext cx="600" cy="65142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737" name="Google Shape;737;p95"/>
          <p:cNvSpPr txBox="1"/>
          <p:nvPr/>
        </p:nvSpPr>
        <p:spPr>
          <a:xfrm>
            <a:off x="3581937" y="4417491"/>
            <a:ext cx="1688645" cy="3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99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Shift Report</a:t>
            </a:r>
            <a:endParaRPr sz="1000" b="1">
              <a:solidFill>
                <a:srgbClr val="99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6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43" name="Google Shape;743;p96"/>
          <p:cNvSpPr txBox="1"/>
          <p:nvPr/>
        </p:nvSpPr>
        <p:spPr>
          <a:xfrm>
            <a:off x="1520399" y="0"/>
            <a:ext cx="6618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2. Shift Report vs. Payment Method Report</a:t>
            </a:r>
            <a:endParaRPr sz="2000">
              <a:solidFill>
                <a:srgbClr val="CCCCCC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744" name="Google Shape;744;p96"/>
          <p:cNvGrpSpPr/>
          <p:nvPr/>
        </p:nvGrpSpPr>
        <p:grpSpPr>
          <a:xfrm>
            <a:off x="401250" y="1506720"/>
            <a:ext cx="4170788" cy="1355551"/>
            <a:chOff x="152402" y="831700"/>
            <a:chExt cx="1875945" cy="661051"/>
          </a:xfrm>
        </p:grpSpPr>
        <p:pic>
          <p:nvPicPr>
            <p:cNvPr id="745" name="Google Shape;745;p96"/>
            <p:cNvPicPr preferRelativeResize="0"/>
            <p:nvPr/>
          </p:nvPicPr>
          <p:blipFill rotWithShape="1">
            <a:blip r:embed="rId1"/>
            <a:srcRect t="27452" r="84509" b="60533"/>
            <a:stretch>
              <a:fillRect/>
            </a:stretch>
          </p:blipFill>
          <p:spPr>
            <a:xfrm>
              <a:off x="152402" y="831702"/>
              <a:ext cx="577273" cy="6610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46" name="Google Shape;746;p96"/>
            <p:cNvPicPr preferRelativeResize="0"/>
            <p:nvPr/>
          </p:nvPicPr>
          <p:blipFill rotWithShape="1">
            <a:blip r:embed="rId1"/>
            <a:srcRect l="16354" t="52734" r="48795" b="35251"/>
            <a:stretch>
              <a:fillRect/>
            </a:stretch>
          </p:blipFill>
          <p:spPr>
            <a:xfrm>
              <a:off x="729671" y="831700"/>
              <a:ext cx="1298676" cy="6610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747" name="Google Shape;747;p96"/>
          <p:cNvPicPr preferRelativeResize="0"/>
          <p:nvPr/>
        </p:nvPicPr>
        <p:blipFill rotWithShape="1">
          <a:blip r:embed="rId2"/>
          <a:srcRect t="3577"/>
          <a:stretch>
            <a:fillRect/>
          </a:stretch>
        </p:blipFill>
        <p:spPr>
          <a:xfrm>
            <a:off x="5184450" y="1506725"/>
            <a:ext cx="3161702" cy="22865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8" name="Google Shape;748;p96"/>
          <p:cNvSpPr/>
          <p:nvPr/>
        </p:nvSpPr>
        <p:spPr>
          <a:xfrm>
            <a:off x="401193" y="1156400"/>
            <a:ext cx="4170900" cy="2763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BackOffice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49" name="Google Shape;749;p96"/>
          <p:cNvSpPr/>
          <p:nvPr/>
        </p:nvSpPr>
        <p:spPr>
          <a:xfrm>
            <a:off x="5184448" y="1156400"/>
            <a:ext cx="3161700" cy="27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 POS Apps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50" name="Google Shape;750;p96"/>
          <p:cNvSpPr txBox="1"/>
          <p:nvPr/>
        </p:nvSpPr>
        <p:spPr>
          <a:xfrm>
            <a:off x="966100" y="2936300"/>
            <a:ext cx="3041100" cy="246300"/>
          </a:xfrm>
          <a:prstGeom prst="rect">
            <a:avLst/>
          </a:prstGeom>
          <a:solidFill>
            <a:srgbClr val="FFE8C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222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BackOffice &gt; Settings &gt; Account</a:t>
            </a:r>
            <a:endParaRPr sz="10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51" name="Google Shape;751;p96"/>
          <p:cNvSpPr txBox="1"/>
          <p:nvPr/>
        </p:nvSpPr>
        <p:spPr>
          <a:xfrm>
            <a:off x="5244750" y="3867275"/>
            <a:ext cx="3041100" cy="246300"/>
          </a:xfrm>
          <a:prstGeom prst="rect">
            <a:avLst/>
          </a:prstGeom>
          <a:solidFill>
            <a:srgbClr val="FFE8C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222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 POS Apps &gt; Menu Button &gt; Close Shift</a:t>
            </a:r>
            <a:endParaRPr sz="10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52" name="Google Shape;752;p96"/>
          <p:cNvSpPr/>
          <p:nvPr/>
        </p:nvSpPr>
        <p:spPr>
          <a:xfrm>
            <a:off x="401200" y="3370126"/>
            <a:ext cx="4170900" cy="1600200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AutoNum type="arabi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have to selects the </a:t>
            </a:r>
            <a:r>
              <a:rPr lang="en-GB" sz="10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closing time of operations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on BackOffice &amp; all reports will follow 24 hour cycle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900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E.g. if 5am is the closing time, the day starts from 5am util 4:59am the next calendar day</a:t>
            </a:r>
            <a:endParaRPr sz="900" i="1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AutoNum type="arabi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Shift report generated from the POS should follow the report cycle.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53" name="Google Shape;753;p96"/>
          <p:cNvSpPr/>
          <p:nvPr/>
        </p:nvSpPr>
        <p:spPr>
          <a:xfrm>
            <a:off x="1723823" y="1542223"/>
            <a:ext cx="2848200" cy="7539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4" name="Google Shape;754;p96"/>
          <p:cNvSpPr/>
          <p:nvPr/>
        </p:nvSpPr>
        <p:spPr>
          <a:xfrm>
            <a:off x="6028600" y="3420155"/>
            <a:ext cx="1464600" cy="3372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5" name="Google Shape;755;p96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Reason : Closing Time of Operation &amp; Close Shift Time are Different 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56" name="Google Shape;756;p9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38399" y="214674"/>
            <a:ext cx="737337" cy="6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6"/>
          <p:cNvSpPr/>
          <p:nvPr/>
        </p:nvSpPr>
        <p:spPr>
          <a:xfrm>
            <a:off x="401250" y="831700"/>
            <a:ext cx="8067000" cy="27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Issue: Total Transactions  &amp; Total Sales on Shift Report is not tally with Payment Method Report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7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63" name="Google Shape;763;p97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Reason : Closing Time of Operation &amp; Close Shift Time are Different 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64" name="Google Shape;764;p97"/>
          <p:cNvSpPr txBox="1"/>
          <p:nvPr/>
        </p:nvSpPr>
        <p:spPr>
          <a:xfrm>
            <a:off x="1520399" y="0"/>
            <a:ext cx="6618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3.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All Transaction vs. Shift Report</a:t>
            </a:r>
            <a:endParaRPr sz="20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765" name="Google Shape;765;p97"/>
          <p:cNvGrpSpPr/>
          <p:nvPr/>
        </p:nvGrpSpPr>
        <p:grpSpPr>
          <a:xfrm>
            <a:off x="401250" y="1506720"/>
            <a:ext cx="4170788" cy="1355551"/>
            <a:chOff x="152402" y="831700"/>
            <a:chExt cx="1875945" cy="661051"/>
          </a:xfrm>
        </p:grpSpPr>
        <p:pic>
          <p:nvPicPr>
            <p:cNvPr id="766" name="Google Shape;766;p97"/>
            <p:cNvPicPr preferRelativeResize="0"/>
            <p:nvPr/>
          </p:nvPicPr>
          <p:blipFill rotWithShape="1">
            <a:blip r:embed="rId1"/>
            <a:srcRect t="27452" r="84509" b="60533"/>
            <a:stretch>
              <a:fillRect/>
            </a:stretch>
          </p:blipFill>
          <p:spPr>
            <a:xfrm>
              <a:off x="152402" y="831702"/>
              <a:ext cx="577273" cy="6610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67" name="Google Shape;767;p97"/>
            <p:cNvPicPr preferRelativeResize="0"/>
            <p:nvPr/>
          </p:nvPicPr>
          <p:blipFill rotWithShape="1">
            <a:blip r:embed="rId1"/>
            <a:srcRect l="16354" t="52734" r="48795" b="35251"/>
            <a:stretch>
              <a:fillRect/>
            </a:stretch>
          </p:blipFill>
          <p:spPr>
            <a:xfrm>
              <a:off x="729671" y="831700"/>
              <a:ext cx="1298676" cy="6610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768" name="Google Shape;768;p97"/>
          <p:cNvPicPr preferRelativeResize="0"/>
          <p:nvPr/>
        </p:nvPicPr>
        <p:blipFill rotWithShape="1">
          <a:blip r:embed="rId2"/>
          <a:srcRect t="3577"/>
          <a:stretch>
            <a:fillRect/>
          </a:stretch>
        </p:blipFill>
        <p:spPr>
          <a:xfrm>
            <a:off x="5184450" y="1506725"/>
            <a:ext cx="3161702" cy="22865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9" name="Google Shape;769;p97"/>
          <p:cNvSpPr/>
          <p:nvPr/>
        </p:nvSpPr>
        <p:spPr>
          <a:xfrm>
            <a:off x="401193" y="1156400"/>
            <a:ext cx="4170900" cy="2763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BackOffice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70" name="Google Shape;770;p97"/>
          <p:cNvSpPr/>
          <p:nvPr/>
        </p:nvSpPr>
        <p:spPr>
          <a:xfrm>
            <a:off x="5184448" y="1156400"/>
            <a:ext cx="3161700" cy="27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 POS Apps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71" name="Google Shape;771;p97"/>
          <p:cNvSpPr txBox="1"/>
          <p:nvPr/>
        </p:nvSpPr>
        <p:spPr>
          <a:xfrm>
            <a:off x="966100" y="2936300"/>
            <a:ext cx="3041100" cy="246300"/>
          </a:xfrm>
          <a:prstGeom prst="rect">
            <a:avLst/>
          </a:prstGeom>
          <a:solidFill>
            <a:srgbClr val="FFE8C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222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BackOffice &gt; Settings &gt; Account</a:t>
            </a:r>
            <a:endParaRPr sz="10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72" name="Google Shape;772;p97"/>
          <p:cNvSpPr txBox="1"/>
          <p:nvPr/>
        </p:nvSpPr>
        <p:spPr>
          <a:xfrm>
            <a:off x="5244750" y="3867275"/>
            <a:ext cx="3041100" cy="246300"/>
          </a:xfrm>
          <a:prstGeom prst="rect">
            <a:avLst/>
          </a:prstGeom>
          <a:solidFill>
            <a:srgbClr val="FFE8C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222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 POS Apps &gt; Menu Button &gt; Close Shift</a:t>
            </a:r>
            <a:endParaRPr sz="10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73" name="Google Shape;773;p97"/>
          <p:cNvSpPr/>
          <p:nvPr/>
        </p:nvSpPr>
        <p:spPr>
          <a:xfrm>
            <a:off x="401200" y="3306401"/>
            <a:ext cx="4170900" cy="1600200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AutoNum type="arabi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have to selects the </a:t>
            </a:r>
            <a:r>
              <a:rPr lang="en-GB" sz="10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closing time of operations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on BackOffice &amp; all reports will follow 24 hour cycle</a:t>
            </a:r>
            <a:b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900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E.g. if 5am is the closing time, the day starts from 5am util 4:59am the next calendar day</a:t>
            </a:r>
            <a:endParaRPr sz="900" i="1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AutoNum type="arabicPeriod"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Shift report generated from the POS should follow the report cycle.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74" name="Google Shape;774;p97"/>
          <p:cNvSpPr/>
          <p:nvPr/>
        </p:nvSpPr>
        <p:spPr>
          <a:xfrm>
            <a:off x="1723823" y="1542223"/>
            <a:ext cx="2848200" cy="7539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5" name="Google Shape;775;p97"/>
          <p:cNvSpPr/>
          <p:nvPr/>
        </p:nvSpPr>
        <p:spPr>
          <a:xfrm>
            <a:off x="6028600" y="3420155"/>
            <a:ext cx="1464600" cy="3372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76" name="Google Shape;776;p9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38399" y="233151"/>
            <a:ext cx="716056" cy="6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97"/>
          <p:cNvSpPr/>
          <p:nvPr/>
        </p:nvSpPr>
        <p:spPr>
          <a:xfrm>
            <a:off x="401250" y="831700"/>
            <a:ext cx="8067000" cy="27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Issue: Total Transactions  &amp; Total Sales on All Transaction is not tally with Shift Report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8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83" name="Google Shape;783;p98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Reason: Total Times of Variant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84" name="Google Shape;784;p9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38399" y="149227"/>
            <a:ext cx="707875" cy="6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8"/>
          <p:cNvSpPr txBox="1"/>
          <p:nvPr/>
        </p:nvSpPr>
        <p:spPr>
          <a:xfrm>
            <a:off x="1520399" y="0"/>
            <a:ext cx="6618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4. Variant Report vs.  Product Report </a:t>
            </a:r>
            <a:endParaRPr sz="2000" b="1"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786" name="Google Shape;786;p98"/>
          <p:cNvGrpSpPr/>
          <p:nvPr/>
        </p:nvGrpSpPr>
        <p:grpSpPr>
          <a:xfrm>
            <a:off x="345600" y="920250"/>
            <a:ext cx="5482200" cy="1857876"/>
            <a:chOff x="377800" y="831700"/>
            <a:chExt cx="5482200" cy="1857876"/>
          </a:xfrm>
        </p:grpSpPr>
        <p:pic>
          <p:nvPicPr>
            <p:cNvPr id="787" name="Google Shape;787;p9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77800" y="1131675"/>
              <a:ext cx="5482102" cy="155790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88" name="Google Shape;788;p98"/>
            <p:cNvSpPr/>
            <p:nvPr/>
          </p:nvSpPr>
          <p:spPr>
            <a:xfrm>
              <a:off x="377800" y="831700"/>
              <a:ext cx="5482200" cy="276300"/>
            </a:xfrm>
            <a:prstGeom prst="rect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Variant Report</a:t>
              </a:r>
              <a:endPara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789" name="Google Shape;789;p9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1488" y="3169775"/>
            <a:ext cx="5530414" cy="1857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0" name="Google Shape;790;p98"/>
          <p:cNvSpPr/>
          <p:nvPr/>
        </p:nvSpPr>
        <p:spPr>
          <a:xfrm>
            <a:off x="345600" y="2880075"/>
            <a:ext cx="5482200" cy="2763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Report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91" name="Google Shape;791;p98"/>
          <p:cNvSpPr/>
          <p:nvPr/>
        </p:nvSpPr>
        <p:spPr>
          <a:xfrm>
            <a:off x="3605300" y="1643775"/>
            <a:ext cx="1035300" cy="11343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2" name="Google Shape;792;p98"/>
          <p:cNvSpPr/>
          <p:nvPr/>
        </p:nvSpPr>
        <p:spPr>
          <a:xfrm>
            <a:off x="4640600" y="3965375"/>
            <a:ext cx="897900" cy="10623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3" name="Google Shape;793;p98"/>
          <p:cNvSpPr txBox="1"/>
          <p:nvPr/>
        </p:nvSpPr>
        <p:spPr>
          <a:xfrm>
            <a:off x="5954550" y="1071375"/>
            <a:ext cx="29637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 b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Issues</a:t>
            </a:r>
            <a:endParaRPr sz="1200" b="1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Total Sales in Variant Report: Over Time is not tally with Product Report</a:t>
            </a:r>
            <a:endParaRPr sz="1200" b="1">
              <a:solidFill>
                <a:srgbClr val="F7931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7931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Reasons</a:t>
            </a:r>
            <a:endParaRPr sz="1200" b="1">
              <a:solidFill>
                <a:srgbClr val="F7931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Char char="●"/>
            </a:pP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Variant report records variants while Product report records the actual product that is sold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9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99" name="Google Shape;799;p99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Example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00" name="Google Shape;800;p9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38399" y="149227"/>
            <a:ext cx="707875" cy="6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99"/>
          <p:cNvSpPr txBox="1"/>
          <p:nvPr/>
        </p:nvSpPr>
        <p:spPr>
          <a:xfrm>
            <a:off x="1520399" y="0"/>
            <a:ext cx="6618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4. Variant Report vs.  Product Report </a:t>
            </a:r>
            <a:endParaRPr sz="20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02" name="Google Shape;802;p9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82700" y="1226925"/>
            <a:ext cx="3059425" cy="305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99"/>
          <p:cNvGrpSpPr/>
          <p:nvPr/>
        </p:nvGrpSpPr>
        <p:grpSpPr>
          <a:xfrm>
            <a:off x="3353850" y="1788657"/>
            <a:ext cx="2118102" cy="2012779"/>
            <a:chOff x="5616679" y="3671562"/>
            <a:chExt cx="7206881" cy="1796002"/>
          </a:xfrm>
        </p:grpSpPr>
        <p:sp>
          <p:nvSpPr>
            <p:cNvPr id="804" name="Google Shape;804;p99"/>
            <p:cNvSpPr/>
            <p:nvPr/>
          </p:nvSpPr>
          <p:spPr>
            <a:xfrm>
              <a:off x="5616679" y="3671562"/>
              <a:ext cx="7107000" cy="1593600"/>
            </a:xfrm>
            <a:prstGeom prst="round2DiagRect">
              <a:avLst>
                <a:gd name="adj1" fmla="val 6325"/>
                <a:gd name="adj2" fmla="val 0"/>
              </a:avLst>
            </a:prstGeom>
            <a:solidFill>
              <a:srgbClr val="FFFFFF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5" name="Google Shape;805;p99"/>
            <p:cNvSpPr txBox="1"/>
            <p:nvPr/>
          </p:nvSpPr>
          <p:spPr>
            <a:xfrm>
              <a:off x="5716560" y="3805564"/>
              <a:ext cx="7107000" cy="16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Boba Milk Tea</a:t>
              </a:r>
              <a:endParaRPr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Roboto" panose="02000000000000000000"/>
                <a:buChar char="●"/>
              </a:pPr>
              <a:r>
                <a:rPr lang="en-GB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Price: RM 10 </a:t>
              </a: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Roboto" panose="02000000000000000000"/>
                <a:buChar char="●"/>
              </a:pPr>
              <a:r>
                <a:rPr lang="en-GB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Modifiers</a:t>
              </a: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914400" lvl="1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Roboto" panose="02000000000000000000"/>
                <a:buChar char="○"/>
              </a:pPr>
              <a:r>
                <a:rPr lang="en-GB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Size</a:t>
              </a: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914400" lvl="1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Roboto" panose="02000000000000000000"/>
                <a:buChar char="○"/>
              </a:pPr>
              <a:r>
                <a:rPr lang="en-GB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Sugar Level </a:t>
              </a: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806" name="Google Shape;806;p99"/>
          <p:cNvGrpSpPr/>
          <p:nvPr/>
        </p:nvGrpSpPr>
        <p:grpSpPr>
          <a:xfrm>
            <a:off x="5764724" y="1380269"/>
            <a:ext cx="2373686" cy="2675973"/>
            <a:chOff x="5616679" y="3671562"/>
            <a:chExt cx="7113234" cy="1593600"/>
          </a:xfrm>
        </p:grpSpPr>
        <p:sp>
          <p:nvSpPr>
            <p:cNvPr id="807" name="Google Shape;807;p99"/>
            <p:cNvSpPr/>
            <p:nvPr/>
          </p:nvSpPr>
          <p:spPr>
            <a:xfrm>
              <a:off x="5616679" y="3671562"/>
              <a:ext cx="7107000" cy="1593600"/>
            </a:xfrm>
            <a:prstGeom prst="round2DiagRect">
              <a:avLst>
                <a:gd name="adj1" fmla="val 6325"/>
                <a:gd name="adj2" fmla="val 0"/>
              </a:avLst>
            </a:prstGeom>
            <a:solidFill>
              <a:srgbClr val="FFFFFF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8" name="Google Shape;808;p99"/>
            <p:cNvSpPr txBox="1"/>
            <p:nvPr/>
          </p:nvSpPr>
          <p:spPr>
            <a:xfrm>
              <a:off x="5622913" y="3723806"/>
              <a:ext cx="71070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How does sales amount reflect in report when 1 Boba Milk Tea is sold ? </a:t>
              </a:r>
              <a:endParaRPr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Product Report</a:t>
              </a:r>
              <a:endParaRPr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Roboto" panose="02000000000000000000"/>
                <a:buChar char="●"/>
              </a:pPr>
              <a:r>
                <a:rPr lang="en-GB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Boba Milk Tea - RM 10</a:t>
              </a: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Variant Report</a:t>
              </a:r>
              <a:endParaRPr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Roboto" panose="02000000000000000000"/>
                <a:buChar char="●"/>
              </a:pPr>
              <a:r>
                <a:rPr lang="en-GB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Size - RM 10 </a:t>
              </a: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Roboto" panose="02000000000000000000"/>
                <a:buChar char="●"/>
              </a:pPr>
              <a:r>
                <a:rPr lang="en-GB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Sugar Level - RM 10</a:t>
              </a:r>
              <a:endPara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0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14" name="Google Shape;814;p100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Reason: Itemised Sales Figure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15" name="Google Shape;815;p100"/>
          <p:cNvSpPr txBox="1"/>
          <p:nvPr/>
        </p:nvSpPr>
        <p:spPr>
          <a:xfrm>
            <a:off x="1520400" y="0"/>
            <a:ext cx="7529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5. Sales Report: Overtime vs. Product Report</a:t>
            </a:r>
            <a:endParaRPr sz="20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16" name="Google Shape;816;p100"/>
          <p:cNvPicPr preferRelativeResize="0"/>
          <p:nvPr/>
        </p:nvPicPr>
        <p:blipFill rotWithShape="1">
          <a:blip r:embed="rId1"/>
          <a:srcRect l="13455" t="50851" r="1655" b="23660"/>
          <a:stretch>
            <a:fillRect/>
          </a:stretch>
        </p:blipFill>
        <p:spPr>
          <a:xfrm>
            <a:off x="1256325" y="1383965"/>
            <a:ext cx="6052800" cy="115293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7" name="Google Shape;817;p10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56337" y="3303625"/>
            <a:ext cx="6052777" cy="164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8" name="Google Shape;818;p100"/>
          <p:cNvSpPr/>
          <p:nvPr/>
        </p:nvSpPr>
        <p:spPr>
          <a:xfrm>
            <a:off x="2062649" y="1383976"/>
            <a:ext cx="788400" cy="11529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9" name="Google Shape;819;p100"/>
          <p:cNvSpPr/>
          <p:nvPr/>
        </p:nvSpPr>
        <p:spPr>
          <a:xfrm>
            <a:off x="4422225" y="3303625"/>
            <a:ext cx="788400" cy="1646100"/>
          </a:xfrm>
          <a:prstGeom prst="roundRect">
            <a:avLst>
              <a:gd name="adj" fmla="val 6096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0" name="Google Shape;820;p100"/>
          <p:cNvSpPr/>
          <p:nvPr/>
        </p:nvSpPr>
        <p:spPr>
          <a:xfrm rot="-5400000">
            <a:off x="344125" y="1761350"/>
            <a:ext cx="1172700" cy="417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Report: Overtime</a:t>
            </a:r>
            <a:endParaRPr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21" name="Google Shape;821;p100"/>
          <p:cNvSpPr/>
          <p:nvPr/>
        </p:nvSpPr>
        <p:spPr>
          <a:xfrm rot="-5400000">
            <a:off x="102225" y="3912625"/>
            <a:ext cx="1646100" cy="4281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 Report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822" name="Google Shape;822;p100" descr="Vs Versus Sticker by deladeso for iOS &amp; Android | GIPHY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98950" y="2260700"/>
            <a:ext cx="1384075" cy="13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00"/>
          <p:cNvSpPr/>
          <p:nvPr/>
        </p:nvSpPr>
        <p:spPr>
          <a:xfrm>
            <a:off x="7554900" y="1773500"/>
            <a:ext cx="1172700" cy="3936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Total Sales: MYR 750.05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24" name="Google Shape;824;p100"/>
          <p:cNvSpPr/>
          <p:nvPr/>
        </p:nvSpPr>
        <p:spPr>
          <a:xfrm>
            <a:off x="7554900" y="3929875"/>
            <a:ext cx="1172700" cy="3936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Total Sales: MYR 705.03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25" name="Google Shape;825;p100"/>
          <p:cNvSpPr/>
          <p:nvPr/>
        </p:nvSpPr>
        <p:spPr>
          <a:xfrm>
            <a:off x="7301400" y="1376200"/>
            <a:ext cx="177300" cy="11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6" name="Google Shape;826;p100"/>
          <p:cNvSpPr/>
          <p:nvPr/>
        </p:nvSpPr>
        <p:spPr>
          <a:xfrm>
            <a:off x="7301400" y="3303625"/>
            <a:ext cx="177300" cy="1646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27" name="Google Shape;827;p10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142152" y="210525"/>
            <a:ext cx="708475" cy="7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00"/>
          <p:cNvSpPr/>
          <p:nvPr/>
        </p:nvSpPr>
        <p:spPr>
          <a:xfrm>
            <a:off x="675609" y="959100"/>
            <a:ext cx="7792800" cy="27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Issue: Total Sales on Sales Report: Overtime is not tally with Product Report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84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84"/>
          <p:cNvSpPr txBox="1"/>
          <p:nvPr/>
        </p:nvSpPr>
        <p:spPr>
          <a:xfrm>
            <a:off x="539553" y="3507854"/>
            <a:ext cx="387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Advanced System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2" name="Google Shape;442;p84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08275" y="4589275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1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34" name="Google Shape;834;p101"/>
          <p:cNvSpPr/>
          <p:nvPr/>
        </p:nvSpPr>
        <p:spPr>
          <a:xfrm>
            <a:off x="3311250" y="2371650"/>
            <a:ext cx="5569500" cy="2763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Report Formula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35" name="Google Shape;835;p101"/>
          <p:cNvSpPr/>
          <p:nvPr/>
        </p:nvSpPr>
        <p:spPr>
          <a:xfrm>
            <a:off x="339450" y="1121300"/>
            <a:ext cx="5569500" cy="721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Total Sales:</a:t>
            </a:r>
            <a:endParaRPr sz="11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(Sum of Subtotal - Sum of Discount) + Sum of Service Charge + Sum of Tax + Sum of Rounding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36" name="Google Shape;836;p101"/>
          <p:cNvSpPr/>
          <p:nvPr/>
        </p:nvSpPr>
        <p:spPr>
          <a:xfrm>
            <a:off x="3311250" y="2647950"/>
            <a:ext cx="5569500" cy="721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2222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Total Sales:</a:t>
            </a:r>
            <a:endParaRPr sz="1100" b="1">
              <a:solidFill>
                <a:srgbClr val="22222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(Sum of Item Subtotal - Sum of Item Discount) + (Sum of Item Tax - Sum of Returned Item Tax)</a:t>
            </a:r>
            <a:endParaRPr sz="1000">
              <a:solidFill>
                <a:srgbClr val="22222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37" name="Google Shape;837;p101"/>
          <p:cNvSpPr/>
          <p:nvPr/>
        </p:nvSpPr>
        <p:spPr>
          <a:xfrm>
            <a:off x="339450" y="845000"/>
            <a:ext cx="5569500" cy="2763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Report: Overtime Formula</a:t>
            </a:r>
            <a:endParaRPr lang="en-GB" sz="12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838" name="Google Shape;838;p101" descr="Vs Versus Sticker by deladeso for iOS &amp; Android | GIPHY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03250" y="1641475"/>
            <a:ext cx="937500" cy="9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01"/>
          <p:cNvSpPr/>
          <p:nvPr/>
        </p:nvSpPr>
        <p:spPr>
          <a:xfrm>
            <a:off x="2488538" y="3760500"/>
            <a:ext cx="5050800" cy="1124100"/>
          </a:xfrm>
          <a:prstGeom prst="roundRect">
            <a:avLst>
              <a:gd name="adj" fmla="val 8251"/>
            </a:avLst>
          </a:prstGeom>
          <a:solidFill>
            <a:srgbClr val="FFFFFF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Following are the items that are </a:t>
            </a:r>
            <a:r>
              <a:rPr lang="en-GB" sz="1200" b="1">
                <a:solidFill>
                  <a:srgbClr val="FF242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</a:t>
            </a: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inclusive in Product Report: 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Rounding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Charge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Tax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Full bill discount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840" name="Google Shape;840;p101" descr="Connections W4N A | Baamboozle - Baamboozle | The Most Fun Classroom Games!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03163" y="3488725"/>
            <a:ext cx="1515225" cy="151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1" name="Google Shape;841;p101"/>
          <p:cNvCxnSpPr/>
          <p:nvPr/>
        </p:nvCxnSpPr>
        <p:spPr>
          <a:xfrm rot="10800000" flipH="1">
            <a:off x="690600" y="3576825"/>
            <a:ext cx="7978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42" name="Google Shape;842;p101"/>
          <p:cNvSpPr txBox="1"/>
          <p:nvPr/>
        </p:nvSpPr>
        <p:spPr>
          <a:xfrm>
            <a:off x="1520400" y="0"/>
            <a:ext cx="7529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5.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Sales Report: Overtime vs. Product Report</a:t>
            </a:r>
            <a:endParaRPr sz="20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43" name="Google Shape;843;p101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Reason: Itemised Sales Figure (cont.)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44" name="Google Shape;844;p10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42152" y="210525"/>
            <a:ext cx="708475" cy="7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0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2625" y="3122150"/>
            <a:ext cx="5110624" cy="1821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50" name="Google Shape;850;p10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9325" y="1256300"/>
            <a:ext cx="7173474" cy="1494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51" name="Google Shape;851;p102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52" name="Google Shape;852;p102"/>
          <p:cNvSpPr txBox="1"/>
          <p:nvPr/>
        </p:nvSpPr>
        <p:spPr>
          <a:xfrm>
            <a:off x="1520400" y="0"/>
            <a:ext cx="7529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5.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Sales Report: Overtime vs. Product Report</a:t>
            </a:r>
            <a:endParaRPr sz="20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53" name="Google Shape;853;p102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Reason: Itemised Sales Figure (cont.)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54" name="Google Shape;854;p10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42152" y="210525"/>
            <a:ext cx="708475" cy="7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02"/>
          <p:cNvSpPr txBox="1"/>
          <p:nvPr/>
        </p:nvSpPr>
        <p:spPr>
          <a:xfrm>
            <a:off x="489325" y="987525"/>
            <a:ext cx="7187100" cy="238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0" tIns="34275" rIns="0" bIns="34275" anchor="b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Report</a:t>
            </a:r>
            <a:endParaRPr sz="11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6" name="Google Shape;856;p102"/>
          <p:cNvSpPr txBox="1"/>
          <p:nvPr/>
        </p:nvSpPr>
        <p:spPr>
          <a:xfrm>
            <a:off x="489350" y="2883650"/>
            <a:ext cx="5133900" cy="238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0" tIns="34275" rIns="0" bIns="34275" anchor="b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Overtime Report</a:t>
            </a:r>
            <a:endParaRPr sz="11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7" name="Google Shape;857;p102"/>
          <p:cNvSpPr/>
          <p:nvPr/>
        </p:nvSpPr>
        <p:spPr>
          <a:xfrm>
            <a:off x="4806325" y="1527013"/>
            <a:ext cx="642900" cy="1237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8" name="Google Shape;858;p102"/>
          <p:cNvSpPr/>
          <p:nvPr/>
        </p:nvSpPr>
        <p:spPr>
          <a:xfrm>
            <a:off x="1309650" y="4377950"/>
            <a:ext cx="449700" cy="528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9" name="Google Shape;859;p102"/>
          <p:cNvSpPr/>
          <p:nvPr/>
        </p:nvSpPr>
        <p:spPr>
          <a:xfrm>
            <a:off x="6617300" y="3448863"/>
            <a:ext cx="2097300" cy="599400"/>
          </a:xfrm>
          <a:prstGeom prst="roundRect">
            <a:avLst>
              <a:gd name="adj" fmla="val 6010"/>
            </a:avLst>
          </a:prstGeom>
          <a:noFill/>
          <a:ln w="9525" cap="flat" cmpd="sng">
            <a:solidFill>
              <a:srgbClr val="FB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Total does not tally as product report only included everything in itemised level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860" name="Google Shape;860;p102"/>
          <p:cNvCxnSpPr>
            <a:stCxn id="857" idx="3"/>
            <a:endCxn id="859" idx="1"/>
          </p:cNvCxnSpPr>
          <p:nvPr/>
        </p:nvCxnSpPr>
        <p:spPr>
          <a:xfrm>
            <a:off x="5449225" y="2145913"/>
            <a:ext cx="1168200" cy="1602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102"/>
          <p:cNvCxnSpPr>
            <a:stCxn id="858" idx="3"/>
            <a:endCxn id="859" idx="1"/>
          </p:cNvCxnSpPr>
          <p:nvPr/>
        </p:nvCxnSpPr>
        <p:spPr>
          <a:xfrm rot="10800000" flipH="1">
            <a:off x="1759350" y="3748550"/>
            <a:ext cx="4857900" cy="8937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3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67" name="Google Shape;867;p103"/>
          <p:cNvSpPr txBox="1"/>
          <p:nvPr/>
        </p:nvSpPr>
        <p:spPr>
          <a:xfrm>
            <a:off x="1520400" y="0"/>
            <a:ext cx="7529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5.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Sales Report: Overtime vs. Product Report</a:t>
            </a:r>
            <a:endParaRPr sz="20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68" name="Google Shape;868;p103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Reason: Itemised Sales Figure (cont.)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69" name="Google Shape;869;p10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42152" y="210525"/>
            <a:ext cx="708475" cy="7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03"/>
          <p:cNvSpPr/>
          <p:nvPr/>
        </p:nvSpPr>
        <p:spPr>
          <a:xfrm>
            <a:off x="1675050" y="4399925"/>
            <a:ext cx="5793900" cy="439800"/>
          </a:xfrm>
          <a:prstGeom prst="roundRect">
            <a:avLst>
              <a:gd name="adj" fmla="val 6010"/>
            </a:avLst>
          </a:prstGeom>
          <a:noFill/>
          <a:ln w="9525" cap="flat" cmpd="sng">
            <a:solidFill>
              <a:srgbClr val="FB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Under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Transactions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&gt;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All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Transaction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filter out the date and click on “Export to CSV”, then tick on “Sold items”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71" name="Google Shape;871;p10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6525" y="919000"/>
            <a:ext cx="7743600" cy="24710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2" name="Google Shape;872;p10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21282" y="2284794"/>
            <a:ext cx="2901425" cy="17904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3" name="Google Shape;873;p103"/>
          <p:cNvSpPr/>
          <p:nvPr/>
        </p:nvSpPr>
        <p:spPr>
          <a:xfrm>
            <a:off x="7365500" y="1589875"/>
            <a:ext cx="634500" cy="197700"/>
          </a:xfrm>
          <a:prstGeom prst="roundRect">
            <a:avLst>
              <a:gd name="adj" fmla="val 6010"/>
            </a:avLst>
          </a:prstGeom>
          <a:noFill/>
          <a:ln w="9525" cap="flat" cmpd="sng">
            <a:solidFill>
              <a:srgbClr val="FB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cxnSp>
        <p:nvCxnSpPr>
          <p:cNvPr id="874" name="Google Shape;874;p103"/>
          <p:cNvCxnSpPr>
            <a:stCxn id="873" idx="2"/>
            <a:endCxn id="872" idx="3"/>
          </p:cNvCxnSpPr>
          <p:nvPr/>
        </p:nvCxnSpPr>
        <p:spPr>
          <a:xfrm rot="5400000">
            <a:off x="6156650" y="1653775"/>
            <a:ext cx="1392300" cy="1659900"/>
          </a:xfrm>
          <a:prstGeom prst="bentConnector2">
            <a:avLst/>
          </a:prstGeom>
          <a:noFill/>
          <a:ln w="9525" cap="flat" cmpd="sng">
            <a:solidFill>
              <a:srgbClr val="F793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103"/>
          <p:cNvSpPr/>
          <p:nvPr/>
        </p:nvSpPr>
        <p:spPr>
          <a:xfrm>
            <a:off x="3419000" y="2982175"/>
            <a:ext cx="634500" cy="197700"/>
          </a:xfrm>
          <a:prstGeom prst="roundRect">
            <a:avLst>
              <a:gd name="adj" fmla="val 6010"/>
            </a:avLst>
          </a:prstGeom>
          <a:noFill/>
          <a:ln w="9525" cap="flat" cmpd="sng">
            <a:solidFill>
              <a:srgbClr val="FB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4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81" name="Google Shape;881;p104"/>
          <p:cNvSpPr txBox="1"/>
          <p:nvPr/>
        </p:nvSpPr>
        <p:spPr>
          <a:xfrm>
            <a:off x="1520400" y="0"/>
            <a:ext cx="7529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5.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Sales Report: Overtime vs. Product Report</a:t>
            </a:r>
            <a:endParaRPr sz="20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82" name="Google Shape;882;p104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Reason: Itemised Sales Figure (cont.)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83" name="Google Shape;883;p10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42152" y="210525"/>
            <a:ext cx="708475" cy="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4"/>
          <p:cNvPicPr preferRelativeResize="0"/>
          <p:nvPr/>
        </p:nvPicPr>
        <p:blipFill rotWithShape="1">
          <a:blip r:embed="rId2"/>
          <a:srcRect t="13367"/>
          <a:stretch>
            <a:fillRect/>
          </a:stretch>
        </p:blipFill>
        <p:spPr>
          <a:xfrm>
            <a:off x="351625" y="1229075"/>
            <a:ext cx="8194851" cy="1150225"/>
          </a:xfrm>
          <a:prstGeom prst="rect">
            <a:avLst/>
          </a:prstGeom>
          <a:noFill/>
          <a:ln w="9525" cap="flat" cmpd="sng">
            <a:solidFill>
              <a:srgbClr val="DEDEDE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5" name="Google Shape;885;p104"/>
          <p:cNvSpPr/>
          <p:nvPr/>
        </p:nvSpPr>
        <p:spPr>
          <a:xfrm>
            <a:off x="4579800" y="1283700"/>
            <a:ext cx="657300" cy="19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6" name="Google Shape;886;p104"/>
          <p:cNvSpPr/>
          <p:nvPr/>
        </p:nvSpPr>
        <p:spPr>
          <a:xfrm>
            <a:off x="3760350" y="926188"/>
            <a:ext cx="2296200" cy="195000"/>
          </a:xfrm>
          <a:prstGeom prst="rect">
            <a:avLst/>
          </a:prstGeom>
          <a:noFill/>
          <a:ln w="9525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edium"/>
                <a:ea typeface="Roboto Medium"/>
                <a:cs typeface="Roboto Medium"/>
                <a:sym typeface="Roboto Medium"/>
              </a:rPr>
              <a:t>Filter out the item that you wish to calculate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87" name="Google Shape;887;p104"/>
          <p:cNvCxnSpPr>
            <a:stCxn id="885" idx="0"/>
            <a:endCxn id="886" idx="2"/>
          </p:cNvCxnSpPr>
          <p:nvPr/>
        </p:nvCxnSpPr>
        <p:spPr>
          <a:xfrm rot="10800000">
            <a:off x="4908450" y="1121100"/>
            <a:ext cx="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8" name="Google Shape;888;p104"/>
          <p:cNvSpPr/>
          <p:nvPr/>
        </p:nvSpPr>
        <p:spPr>
          <a:xfrm>
            <a:off x="3226350" y="1283700"/>
            <a:ext cx="441900" cy="19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9" name="Google Shape;889;p104"/>
          <p:cNvSpPr/>
          <p:nvPr/>
        </p:nvSpPr>
        <p:spPr>
          <a:xfrm>
            <a:off x="2633850" y="2495425"/>
            <a:ext cx="1626900" cy="195000"/>
          </a:xfrm>
          <a:prstGeom prst="rect">
            <a:avLst/>
          </a:prstGeom>
          <a:noFill/>
          <a:ln w="9525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edium"/>
                <a:ea typeface="Roboto Medium"/>
                <a:cs typeface="Roboto Medium"/>
                <a:sym typeface="Roboto Medium"/>
              </a:rPr>
              <a:t>Remove filter for “Return” items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90" name="Google Shape;890;p104"/>
          <p:cNvCxnSpPr>
            <a:stCxn id="888" idx="2"/>
            <a:endCxn id="889" idx="0"/>
          </p:cNvCxnSpPr>
          <p:nvPr/>
        </p:nvCxnSpPr>
        <p:spPr>
          <a:xfrm>
            <a:off x="3447300" y="1478700"/>
            <a:ext cx="0" cy="10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91" name="Google Shape;891;p10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1625" y="2973400"/>
            <a:ext cx="8194851" cy="142905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892" name="Google Shape;892;p104"/>
          <p:cNvCxnSpPr>
            <a:stCxn id="884" idx="2"/>
            <a:endCxn id="891" idx="0"/>
          </p:cNvCxnSpPr>
          <p:nvPr/>
        </p:nvCxnSpPr>
        <p:spPr>
          <a:xfrm>
            <a:off x="4449050" y="2379300"/>
            <a:ext cx="0" cy="5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93" name="Google Shape;893;p104"/>
          <p:cNvSpPr/>
          <p:nvPr/>
        </p:nvSpPr>
        <p:spPr>
          <a:xfrm>
            <a:off x="2542950" y="3022775"/>
            <a:ext cx="747900" cy="135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94" name="Google Shape;894;p104"/>
          <p:cNvCxnSpPr>
            <a:stCxn id="893" idx="2"/>
            <a:endCxn id="895" idx="0"/>
          </p:cNvCxnSpPr>
          <p:nvPr/>
        </p:nvCxnSpPr>
        <p:spPr>
          <a:xfrm>
            <a:off x="2916900" y="4378475"/>
            <a:ext cx="0" cy="3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5" name="Google Shape;895;p104"/>
          <p:cNvSpPr/>
          <p:nvPr/>
        </p:nvSpPr>
        <p:spPr>
          <a:xfrm>
            <a:off x="1945650" y="4685425"/>
            <a:ext cx="1942500" cy="195000"/>
          </a:xfrm>
          <a:prstGeom prst="rect">
            <a:avLst/>
          </a:prstGeom>
          <a:noFill/>
          <a:ln w="9525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edium"/>
                <a:ea typeface="Roboto Medium"/>
                <a:cs typeface="Roboto Medium"/>
                <a:sym typeface="Roboto Medium"/>
              </a:rPr>
              <a:t>Choose specific item to calculate sale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6" name="Google Shape;896;p104"/>
          <p:cNvSpPr/>
          <p:nvPr/>
        </p:nvSpPr>
        <p:spPr>
          <a:xfrm>
            <a:off x="351625" y="3022775"/>
            <a:ext cx="867000" cy="135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97" name="Google Shape;897;p104"/>
          <p:cNvCxnSpPr>
            <a:stCxn id="896" idx="2"/>
            <a:endCxn id="898" idx="0"/>
          </p:cNvCxnSpPr>
          <p:nvPr/>
        </p:nvCxnSpPr>
        <p:spPr>
          <a:xfrm>
            <a:off x="785125" y="4378475"/>
            <a:ext cx="0" cy="3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8" name="Google Shape;898;p104"/>
          <p:cNvSpPr/>
          <p:nvPr/>
        </p:nvSpPr>
        <p:spPr>
          <a:xfrm>
            <a:off x="205975" y="4685425"/>
            <a:ext cx="1158300" cy="195000"/>
          </a:xfrm>
          <a:prstGeom prst="rect">
            <a:avLst/>
          </a:prstGeom>
          <a:noFill/>
          <a:ln w="9525" cap="flat" cmpd="sng">
            <a:solidFill>
              <a:srgbClr val="F19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 Medium"/>
                <a:ea typeface="Roboto Medium"/>
                <a:cs typeface="Roboto Medium"/>
                <a:sym typeface="Roboto Medium"/>
              </a:rPr>
              <a:t>Only sale items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5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04" name="Google Shape;904;p105"/>
          <p:cNvSpPr txBox="1"/>
          <p:nvPr/>
        </p:nvSpPr>
        <p:spPr>
          <a:xfrm>
            <a:off x="1520400" y="0"/>
            <a:ext cx="7529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0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5. </a:t>
            </a:r>
            <a:r>
              <a:rPr lang="en-GB" sz="2000" b="1">
                <a:latin typeface="Signika"/>
                <a:ea typeface="Signika"/>
                <a:cs typeface="Signika"/>
                <a:sym typeface="Signika"/>
              </a:rPr>
              <a:t>Sales Report: Overtime vs. Product Report</a:t>
            </a:r>
            <a:endParaRPr sz="20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05" name="Google Shape;905;p105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Reason: Itemised Sales Figure (cont.)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906" name="Google Shape;906;p10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42152" y="210525"/>
            <a:ext cx="708475" cy="7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05"/>
          <p:cNvSpPr/>
          <p:nvPr/>
        </p:nvSpPr>
        <p:spPr>
          <a:xfrm>
            <a:off x="288400" y="918998"/>
            <a:ext cx="5569500" cy="3936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2222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Report Formula:</a:t>
            </a:r>
            <a:endParaRPr sz="1000" b="1">
              <a:solidFill>
                <a:srgbClr val="22222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222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(Sum of Item Subtotal - Sum of Item Discount) + (Sum of Item Tax - Sum of Returned Item Tax)</a:t>
            </a:r>
            <a:endParaRPr sz="900">
              <a:solidFill>
                <a:srgbClr val="22222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908" name="Google Shape;908;p10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0450" y="1504575"/>
            <a:ext cx="8194851" cy="142905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9" name="Google Shape;909;p105"/>
          <p:cNvSpPr/>
          <p:nvPr/>
        </p:nvSpPr>
        <p:spPr>
          <a:xfrm>
            <a:off x="6399625" y="1541250"/>
            <a:ext cx="490500" cy="135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0" name="Google Shape;910;p105"/>
          <p:cNvSpPr/>
          <p:nvPr/>
        </p:nvSpPr>
        <p:spPr>
          <a:xfrm>
            <a:off x="8291400" y="1541250"/>
            <a:ext cx="303900" cy="135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1" name="Google Shape;911;p105"/>
          <p:cNvSpPr/>
          <p:nvPr/>
        </p:nvSpPr>
        <p:spPr>
          <a:xfrm>
            <a:off x="6890125" y="1541250"/>
            <a:ext cx="548700" cy="135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2" name="Google Shape;912;p105"/>
          <p:cNvSpPr/>
          <p:nvPr/>
        </p:nvSpPr>
        <p:spPr>
          <a:xfrm>
            <a:off x="6399625" y="1036738"/>
            <a:ext cx="490500" cy="158100"/>
          </a:xfrm>
          <a:prstGeom prst="rect">
            <a:avLst/>
          </a:prstGeom>
          <a:solidFill>
            <a:srgbClr val="DEDED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47.15</a:t>
            </a:r>
            <a:endParaRPr sz="8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913" name="Google Shape;913;p105"/>
          <p:cNvCxnSpPr>
            <a:stCxn id="909" idx="0"/>
            <a:endCxn id="912" idx="2"/>
          </p:cNvCxnSpPr>
          <p:nvPr/>
        </p:nvCxnSpPr>
        <p:spPr>
          <a:xfrm rot="10800000">
            <a:off x="6644875" y="1194750"/>
            <a:ext cx="0" cy="34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4" name="Google Shape;914;p105"/>
          <p:cNvSpPr/>
          <p:nvPr/>
        </p:nvSpPr>
        <p:spPr>
          <a:xfrm>
            <a:off x="6919225" y="1200563"/>
            <a:ext cx="490500" cy="158100"/>
          </a:xfrm>
          <a:prstGeom prst="rect">
            <a:avLst/>
          </a:prstGeom>
          <a:solidFill>
            <a:srgbClr val="DEDED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-3.76</a:t>
            </a:r>
            <a:endParaRPr sz="8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915" name="Google Shape;915;p105"/>
          <p:cNvCxnSpPr>
            <a:stCxn id="911" idx="0"/>
            <a:endCxn id="914" idx="2"/>
          </p:cNvCxnSpPr>
          <p:nvPr/>
        </p:nvCxnSpPr>
        <p:spPr>
          <a:xfrm rot="10800000">
            <a:off x="7164475" y="1358550"/>
            <a:ext cx="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6" name="Google Shape;916;p105"/>
          <p:cNvSpPr/>
          <p:nvPr/>
        </p:nvSpPr>
        <p:spPr>
          <a:xfrm>
            <a:off x="8198088" y="1200575"/>
            <a:ext cx="490500" cy="158100"/>
          </a:xfrm>
          <a:prstGeom prst="rect">
            <a:avLst/>
          </a:prstGeom>
          <a:solidFill>
            <a:srgbClr val="DEDED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2.61</a:t>
            </a:r>
            <a:endParaRPr sz="8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917" name="Google Shape;917;p105"/>
          <p:cNvCxnSpPr>
            <a:stCxn id="910" idx="0"/>
            <a:endCxn id="916" idx="2"/>
          </p:cNvCxnSpPr>
          <p:nvPr/>
        </p:nvCxnSpPr>
        <p:spPr>
          <a:xfrm rot="10800000">
            <a:off x="8443350" y="1358550"/>
            <a:ext cx="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18" name="Google Shape;918;p10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0450" y="3284775"/>
            <a:ext cx="8194851" cy="555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9" name="Google Shape;919;p105"/>
          <p:cNvSpPr/>
          <p:nvPr/>
        </p:nvSpPr>
        <p:spPr>
          <a:xfrm>
            <a:off x="8291400" y="3284775"/>
            <a:ext cx="303900" cy="55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0" name="Google Shape;920;p105"/>
          <p:cNvSpPr/>
          <p:nvPr/>
        </p:nvSpPr>
        <p:spPr>
          <a:xfrm>
            <a:off x="8198088" y="4089700"/>
            <a:ext cx="490500" cy="158100"/>
          </a:xfrm>
          <a:prstGeom prst="rect">
            <a:avLst/>
          </a:prstGeom>
          <a:solidFill>
            <a:srgbClr val="DEDED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0.51</a:t>
            </a:r>
            <a:endParaRPr sz="8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921" name="Google Shape;921;p105"/>
          <p:cNvCxnSpPr>
            <a:stCxn id="919" idx="2"/>
            <a:endCxn id="920" idx="0"/>
          </p:cNvCxnSpPr>
          <p:nvPr/>
        </p:nvCxnSpPr>
        <p:spPr>
          <a:xfrm>
            <a:off x="8443350" y="3840675"/>
            <a:ext cx="0" cy="24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2" name="Google Shape;922;p105"/>
          <p:cNvSpPr/>
          <p:nvPr/>
        </p:nvSpPr>
        <p:spPr>
          <a:xfrm>
            <a:off x="400450" y="2973200"/>
            <a:ext cx="4100700" cy="328800"/>
          </a:xfrm>
          <a:prstGeom prst="roundRect">
            <a:avLst>
              <a:gd name="adj" fmla="val 601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Transaction Type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filter “Return” to retrieve the sum of returned item tax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23" name="Google Shape;923;p105"/>
          <p:cNvSpPr/>
          <p:nvPr/>
        </p:nvSpPr>
        <p:spPr>
          <a:xfrm rot="5400000">
            <a:off x="7308750" y="2998300"/>
            <a:ext cx="143700" cy="2616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4" name="Google Shape;924;p105"/>
          <p:cNvSpPr/>
          <p:nvPr/>
        </p:nvSpPr>
        <p:spPr>
          <a:xfrm>
            <a:off x="6098400" y="4378150"/>
            <a:ext cx="2564400" cy="393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(47.15 - 3.76) + (2.61 - 0.51)  = </a:t>
            </a:r>
            <a:r>
              <a:rPr lang="en-GB" sz="1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45.49</a:t>
            </a: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06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06"/>
          <p:cNvSpPr txBox="1"/>
          <p:nvPr/>
        </p:nvSpPr>
        <p:spPr>
          <a:xfrm>
            <a:off x="539550" y="3507850"/>
            <a:ext cx="420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Product Inventory (Composite)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31" name="Google Shape;931;p106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75274" y="4547768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07"/>
          <p:cNvPicPr preferRelativeResize="0"/>
          <p:nvPr/>
        </p:nvPicPr>
        <p:blipFill rotWithShape="1">
          <a:blip r:embed="rId2"/>
          <a:srcRect l="15145" t="78994" r="4423" b="11445"/>
          <a:stretch>
            <a:fillRect/>
          </a:stretch>
        </p:blipFill>
        <p:spPr>
          <a:xfrm>
            <a:off x="522155" y="908144"/>
            <a:ext cx="4583905" cy="87716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7" name="Google Shape;937;p10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38" name="Google Shape;938;p107"/>
          <p:cNvPicPr preferRelativeResize="0"/>
          <p:nvPr/>
        </p:nvPicPr>
        <p:blipFill rotWithShape="1">
          <a:blip r:embed="rId3"/>
          <a:srcRect l="-15" t="-74" r="49753" b="56451"/>
          <a:stretch>
            <a:fillRect/>
          </a:stretch>
        </p:blipFill>
        <p:spPr>
          <a:xfrm>
            <a:off x="522155" y="908144"/>
            <a:ext cx="4595827" cy="1856919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9" name="Google Shape;939;p107"/>
          <p:cNvSpPr txBox="1"/>
          <p:nvPr/>
        </p:nvSpPr>
        <p:spPr>
          <a:xfrm>
            <a:off x="-336937" y="511898"/>
            <a:ext cx="5877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Inventory Types</a:t>
            </a:r>
            <a:endParaRPr sz="1100"/>
          </a:p>
        </p:txBody>
      </p:sp>
      <p:grpSp>
        <p:nvGrpSpPr>
          <p:cNvPr id="940" name="Google Shape;940;p107"/>
          <p:cNvGrpSpPr/>
          <p:nvPr/>
        </p:nvGrpSpPr>
        <p:grpSpPr>
          <a:xfrm>
            <a:off x="5338365" y="857244"/>
            <a:ext cx="2703614" cy="1908225"/>
            <a:chOff x="7117820" y="1014401"/>
            <a:chExt cx="3604818" cy="2544300"/>
          </a:xfrm>
        </p:grpSpPr>
        <p:grpSp>
          <p:nvGrpSpPr>
            <p:cNvPr id="941" name="Google Shape;941;p107"/>
            <p:cNvGrpSpPr/>
            <p:nvPr/>
          </p:nvGrpSpPr>
          <p:grpSpPr>
            <a:xfrm>
              <a:off x="7386638" y="1014401"/>
              <a:ext cx="3336000" cy="2544300"/>
              <a:chOff x="1009301" y="3862847"/>
              <a:chExt cx="3336000" cy="2544300"/>
            </a:xfrm>
          </p:grpSpPr>
          <p:sp>
            <p:nvSpPr>
              <p:cNvPr id="942" name="Google Shape;942;p107"/>
              <p:cNvSpPr/>
              <p:nvPr/>
            </p:nvSpPr>
            <p:spPr>
              <a:xfrm>
                <a:off x="1009301" y="3862847"/>
                <a:ext cx="3336000" cy="2544300"/>
              </a:xfrm>
              <a:prstGeom prst="roundRect">
                <a:avLst>
                  <a:gd name="adj" fmla="val 7962"/>
                </a:avLst>
              </a:prstGeom>
              <a:solidFill>
                <a:srgbClr val="F6F3F0"/>
              </a:solidFill>
              <a:ln w="2540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43" name="Google Shape;943;p107"/>
              <p:cNvSpPr txBox="1"/>
              <p:nvPr/>
            </p:nvSpPr>
            <p:spPr>
              <a:xfrm>
                <a:off x="1376307" y="3973154"/>
                <a:ext cx="2599200" cy="227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 b="1" u="sng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Inventory</a:t>
                </a:r>
                <a:endParaRPr sz="11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215900" marR="0" lvl="0" indent="-2095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 panose="020B0604020202020204"/>
                  <a:buChar char="•"/>
                </a:pPr>
                <a:r>
                  <a:rPr lang="en-GB" sz="900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Simple</a:t>
                </a:r>
                <a:endParaRPr sz="1100"/>
              </a:p>
              <a:p>
                <a:pPr marL="215900" marR="0" lvl="0" indent="-2095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 panose="020B0604020202020204"/>
                  <a:buChar char="•"/>
                </a:pPr>
                <a:r>
                  <a:rPr lang="en-GB" sz="900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Composite</a:t>
                </a:r>
                <a:endParaRPr sz="1100"/>
              </a:p>
              <a:p>
                <a:pPr marL="215900" marR="0" lvl="0" indent="-2095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 panose="020B0604020202020204"/>
                  <a:buChar char="•"/>
                </a:pPr>
                <a:r>
                  <a:rPr lang="en-GB" sz="900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Serialized</a:t>
                </a:r>
                <a:endParaRPr sz="1100"/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127000" marR="0" lvl="0" indent="-1206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Noto Sans Symbols" panose="020B0502040504020204"/>
                  <a:buChar char="⮚"/>
                </a:pPr>
                <a:r>
                  <a:rPr lang="en-GB" sz="900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Depending on nature of product, different type of inventory would be suitable for product</a:t>
                </a:r>
                <a:endParaRPr sz="1100"/>
              </a:p>
            </p:txBody>
          </p:sp>
        </p:grpSp>
        <p:grpSp>
          <p:nvGrpSpPr>
            <p:cNvPr id="944" name="Google Shape;944;p107"/>
            <p:cNvGrpSpPr/>
            <p:nvPr/>
          </p:nvGrpSpPr>
          <p:grpSpPr>
            <a:xfrm>
              <a:off x="7117820" y="1152563"/>
              <a:ext cx="310806" cy="368427"/>
              <a:chOff x="9643931" y="2638711"/>
              <a:chExt cx="377100" cy="377100"/>
            </a:xfrm>
          </p:grpSpPr>
          <p:sp>
            <p:nvSpPr>
              <p:cNvPr id="945" name="Google Shape;945;p107"/>
              <p:cNvSpPr/>
              <p:nvPr/>
            </p:nvSpPr>
            <p:spPr>
              <a:xfrm>
                <a:off x="9643931" y="2638711"/>
                <a:ext cx="377100" cy="3771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46" name="Google Shape;946;p107"/>
              <p:cNvSpPr txBox="1"/>
              <p:nvPr/>
            </p:nvSpPr>
            <p:spPr>
              <a:xfrm>
                <a:off x="9659169" y="2675626"/>
                <a:ext cx="346500" cy="3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1</a:t>
                </a:r>
                <a:endParaRPr sz="1100"/>
              </a:p>
            </p:txBody>
          </p:sp>
        </p:grpSp>
      </p:grpSp>
      <p:grpSp>
        <p:nvGrpSpPr>
          <p:cNvPr id="947" name="Google Shape;947;p107"/>
          <p:cNvGrpSpPr/>
          <p:nvPr/>
        </p:nvGrpSpPr>
        <p:grpSpPr>
          <a:xfrm>
            <a:off x="491489" y="3085681"/>
            <a:ext cx="2531774" cy="1908225"/>
            <a:chOff x="4469310" y="3862847"/>
            <a:chExt cx="3375699" cy="2544300"/>
          </a:xfrm>
        </p:grpSpPr>
        <p:sp>
          <p:nvSpPr>
            <p:cNvPr id="948" name="Google Shape;948;p107"/>
            <p:cNvSpPr/>
            <p:nvPr/>
          </p:nvSpPr>
          <p:spPr>
            <a:xfrm>
              <a:off x="4469310" y="3862847"/>
              <a:ext cx="3336000" cy="2544300"/>
            </a:xfrm>
            <a:prstGeom prst="roundRect">
              <a:avLst>
                <a:gd name="adj" fmla="val 7962"/>
              </a:avLst>
            </a:prstGeom>
            <a:solidFill>
              <a:srgbClr val="F6F3F0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9" name="Google Shape;949;p107"/>
            <p:cNvSpPr txBox="1"/>
            <p:nvPr/>
          </p:nvSpPr>
          <p:spPr>
            <a:xfrm>
              <a:off x="4596309" y="3942829"/>
              <a:ext cx="32487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9F59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Simple</a:t>
              </a:r>
              <a:endParaRPr sz="1100"/>
            </a:p>
            <a:p>
              <a:pPr marL="215900" marR="0" lvl="0" indent="-2095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Char char="•"/>
              </a:pPr>
              <a:r>
                <a:rPr lang="en-GB" sz="9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Commonly used by retail or product that has barcode</a:t>
              </a:r>
              <a:endParaRPr sz="1100"/>
            </a:p>
            <a:p>
              <a:pPr marL="215900" marR="0" lvl="0" indent="-2095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Char char="•"/>
              </a:pPr>
              <a:r>
                <a:rPr lang="en-GB" sz="9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Inventory measured by whole unit</a:t>
              </a:r>
              <a:endParaRPr sz="110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Example</a:t>
              </a:r>
              <a:endParaRPr sz="1100" i="1">
                <a:solidFill>
                  <a:schemeClr val="dk2"/>
                </a:solidFill>
              </a:endParaRPr>
            </a:p>
            <a:p>
              <a:pPr marL="215900" marR="0" lvl="0" indent="-2095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Arial" panose="020B0604020202020204"/>
                <a:buChar char="•"/>
              </a:pPr>
              <a:r>
                <a:rPr lang="en-GB" sz="900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 can of Cola</a:t>
              </a:r>
              <a:endParaRPr sz="1100" i="1">
                <a:solidFill>
                  <a:schemeClr val="dk2"/>
                </a:solidFill>
              </a:endParaRPr>
            </a:p>
            <a:p>
              <a:pPr marL="215900" marR="0" lvl="0" indent="-2095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Arial" panose="020B0604020202020204"/>
                <a:buChar char="•"/>
              </a:pPr>
              <a:r>
                <a:rPr lang="en-GB" sz="900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T-Shirt</a:t>
              </a:r>
              <a:endParaRPr sz="1100" i="1">
                <a:solidFill>
                  <a:schemeClr val="dk2"/>
                </a:solidFill>
              </a:endParaRPr>
            </a:p>
            <a:p>
              <a:pPr marL="215900" marR="0" lvl="0" indent="-2095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Arial" panose="020B0604020202020204"/>
                <a:buChar char="•"/>
              </a:pPr>
              <a:r>
                <a:rPr lang="en-GB" sz="900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Handbag</a:t>
              </a:r>
              <a:endParaRPr sz="1100" i="1">
                <a:solidFill>
                  <a:schemeClr val="dk2"/>
                </a:solidFill>
              </a:endParaRPr>
            </a:p>
          </p:txBody>
        </p:sp>
      </p:grpSp>
      <p:grpSp>
        <p:nvGrpSpPr>
          <p:cNvPr id="950" name="Google Shape;950;p107"/>
          <p:cNvGrpSpPr/>
          <p:nvPr/>
        </p:nvGrpSpPr>
        <p:grpSpPr>
          <a:xfrm>
            <a:off x="3347280" y="3085681"/>
            <a:ext cx="2502000" cy="1908225"/>
            <a:chOff x="7929319" y="3862847"/>
            <a:chExt cx="3336000" cy="2544300"/>
          </a:xfrm>
        </p:grpSpPr>
        <p:sp>
          <p:nvSpPr>
            <p:cNvPr id="951" name="Google Shape;951;p107"/>
            <p:cNvSpPr/>
            <p:nvPr/>
          </p:nvSpPr>
          <p:spPr>
            <a:xfrm>
              <a:off x="7929319" y="3862847"/>
              <a:ext cx="3336000" cy="2544300"/>
            </a:xfrm>
            <a:prstGeom prst="roundRect">
              <a:avLst>
                <a:gd name="adj" fmla="val 7962"/>
              </a:avLst>
            </a:prstGeom>
            <a:solidFill>
              <a:srgbClr val="F6F3F0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2" name="Google Shape;952;p107"/>
            <p:cNvSpPr txBox="1"/>
            <p:nvPr/>
          </p:nvSpPr>
          <p:spPr>
            <a:xfrm>
              <a:off x="8056318" y="3942829"/>
              <a:ext cx="3126300" cy="20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9F59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Composite</a:t>
              </a:r>
              <a:endParaRPr sz="1100"/>
            </a:p>
            <a:p>
              <a:pPr marL="215900" marR="0" lvl="0" indent="-2095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Char char="•"/>
              </a:pPr>
              <a:r>
                <a:rPr lang="en-GB" sz="9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Reduces other product’s inventory by small units or bundled together</a:t>
              </a:r>
              <a:endParaRPr sz="1100"/>
            </a:p>
            <a:p>
              <a:pPr marL="215900" marR="0" lvl="0" indent="-2095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Char char="•"/>
              </a:pPr>
              <a:r>
                <a:rPr lang="en-GB" sz="9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Complex set up</a:t>
              </a:r>
              <a:endParaRPr sz="110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Example</a:t>
              </a:r>
              <a:endParaRPr sz="1100" i="1">
                <a:solidFill>
                  <a:schemeClr val="dk2"/>
                </a:solidFill>
              </a:endParaRPr>
            </a:p>
            <a:p>
              <a:pPr marL="127000" marR="0" lvl="0" indent="-1206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Arial" panose="020B0604020202020204"/>
                <a:buChar char="•"/>
              </a:pPr>
              <a:r>
                <a:rPr lang="en-GB" sz="900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Gift basket</a:t>
              </a:r>
              <a:endParaRPr sz="1100" i="1">
                <a:solidFill>
                  <a:schemeClr val="dk2"/>
                </a:solidFill>
              </a:endParaRPr>
            </a:p>
            <a:p>
              <a:pPr marL="127000" marR="0" lvl="0" indent="-1206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Arial" panose="020B0604020202020204"/>
                <a:buChar char="•"/>
              </a:pPr>
              <a:r>
                <a:rPr lang="en-GB" sz="900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Food ingredients</a:t>
              </a:r>
              <a:endParaRPr sz="1100" i="1">
                <a:solidFill>
                  <a:schemeClr val="dk2"/>
                </a:solidFill>
              </a:endParaRPr>
            </a:p>
          </p:txBody>
        </p:sp>
      </p:grpSp>
      <p:grpSp>
        <p:nvGrpSpPr>
          <p:cNvPr id="953" name="Google Shape;953;p107"/>
          <p:cNvGrpSpPr/>
          <p:nvPr/>
        </p:nvGrpSpPr>
        <p:grpSpPr>
          <a:xfrm>
            <a:off x="6203072" y="3080247"/>
            <a:ext cx="2502000" cy="1908225"/>
            <a:chOff x="7929319" y="3862847"/>
            <a:chExt cx="3336000" cy="2544300"/>
          </a:xfrm>
        </p:grpSpPr>
        <p:sp>
          <p:nvSpPr>
            <p:cNvPr id="954" name="Google Shape;954;p107"/>
            <p:cNvSpPr/>
            <p:nvPr/>
          </p:nvSpPr>
          <p:spPr>
            <a:xfrm>
              <a:off x="7929319" y="3862847"/>
              <a:ext cx="3336000" cy="2544300"/>
            </a:xfrm>
            <a:prstGeom prst="roundRect">
              <a:avLst>
                <a:gd name="adj" fmla="val 7962"/>
              </a:avLst>
            </a:prstGeom>
            <a:solidFill>
              <a:srgbClr val="F6F3F0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5" name="Google Shape;955;p107"/>
            <p:cNvSpPr txBox="1"/>
            <p:nvPr/>
          </p:nvSpPr>
          <p:spPr>
            <a:xfrm>
              <a:off x="8056318" y="3942829"/>
              <a:ext cx="31263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9F59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Serialized</a:t>
              </a:r>
              <a:endParaRPr sz="1100"/>
            </a:p>
            <a:p>
              <a:pPr marL="127000" marR="0" lvl="0" indent="-1206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Char char="•"/>
              </a:pPr>
              <a:r>
                <a:rPr lang="en-GB" sz="9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Used by retail</a:t>
              </a:r>
              <a:endParaRPr sz="1100"/>
            </a:p>
            <a:p>
              <a:pPr marL="127000" marR="0" lvl="0" indent="-1206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Char char="•"/>
              </a:pPr>
              <a:r>
                <a:rPr lang="en-GB" sz="9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Products that has serial numbers that can be tracked</a:t>
              </a:r>
              <a:endParaRPr sz="110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Example</a:t>
              </a:r>
              <a:endParaRPr sz="1100" i="1">
                <a:solidFill>
                  <a:schemeClr val="dk2"/>
                </a:solidFill>
              </a:endParaRPr>
            </a:p>
            <a:p>
              <a:pPr marL="127000" marR="0" lvl="0" indent="-1206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Arial" panose="020B0604020202020204"/>
                <a:buChar char="•"/>
              </a:pPr>
              <a:r>
                <a:rPr lang="en-GB" sz="900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Phones</a:t>
              </a:r>
              <a:endParaRPr sz="1100" i="1">
                <a:solidFill>
                  <a:schemeClr val="dk2"/>
                </a:solidFill>
              </a:endParaRPr>
            </a:p>
            <a:p>
              <a:pPr marL="127000" marR="0" lvl="0" indent="-1206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Arial" panose="020B0604020202020204"/>
                <a:buChar char="•"/>
              </a:pPr>
              <a:r>
                <a:rPr lang="en-GB" sz="900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Television</a:t>
              </a:r>
              <a:endParaRPr sz="1100" i="1">
                <a:solidFill>
                  <a:schemeClr val="dk2"/>
                </a:solidFill>
              </a:endParaRPr>
            </a:p>
            <a:p>
              <a:pPr marL="127000" marR="0" lvl="0" indent="-1206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Arial" panose="020B0604020202020204"/>
                <a:buChar char="•"/>
              </a:pPr>
              <a:r>
                <a:rPr lang="en-GB" sz="900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Electronic gadgets</a:t>
              </a:r>
              <a:endParaRPr sz="1100" i="1">
                <a:solidFill>
                  <a:schemeClr val="dk2"/>
                </a:solidFill>
              </a:endParaRPr>
            </a:p>
          </p:txBody>
        </p:sp>
      </p:grpSp>
      <p:sp>
        <p:nvSpPr>
          <p:cNvPr id="956" name="Google Shape;956;p107"/>
          <p:cNvSpPr/>
          <p:nvPr/>
        </p:nvSpPr>
        <p:spPr>
          <a:xfrm rot="5400000">
            <a:off x="4460155" y="-1181635"/>
            <a:ext cx="276300" cy="8213700"/>
          </a:xfrm>
          <a:prstGeom prst="leftBrace">
            <a:avLst>
              <a:gd name="adj1" fmla="val 8333"/>
              <a:gd name="adj2" fmla="val 20456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57" name="Google Shape;957;p107"/>
          <p:cNvGrpSpPr/>
          <p:nvPr/>
        </p:nvGrpSpPr>
        <p:grpSpPr>
          <a:xfrm>
            <a:off x="534078" y="906212"/>
            <a:ext cx="1574433" cy="276320"/>
            <a:chOff x="297761" y="1079691"/>
            <a:chExt cx="2099243" cy="368427"/>
          </a:xfrm>
        </p:grpSpPr>
        <p:sp>
          <p:nvSpPr>
            <p:cNvPr id="958" name="Google Shape;958;p107"/>
            <p:cNvSpPr txBox="1"/>
            <p:nvPr/>
          </p:nvSpPr>
          <p:spPr>
            <a:xfrm>
              <a:off x="297761" y="1082268"/>
              <a:ext cx="1788300" cy="318000"/>
            </a:xfrm>
            <a:prstGeom prst="rect">
              <a:avLst/>
            </a:prstGeom>
            <a:noFill/>
            <a:ln w="2857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959" name="Google Shape;959;p107"/>
            <p:cNvGrpSpPr/>
            <p:nvPr/>
          </p:nvGrpSpPr>
          <p:grpSpPr>
            <a:xfrm>
              <a:off x="2086199" y="1079691"/>
              <a:ext cx="310806" cy="368427"/>
              <a:chOff x="9643931" y="2638711"/>
              <a:chExt cx="377100" cy="377100"/>
            </a:xfrm>
          </p:grpSpPr>
          <p:sp>
            <p:nvSpPr>
              <p:cNvPr id="960" name="Google Shape;960;p107"/>
              <p:cNvSpPr/>
              <p:nvPr/>
            </p:nvSpPr>
            <p:spPr>
              <a:xfrm>
                <a:off x="9643931" y="2638711"/>
                <a:ext cx="377100" cy="3771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1" name="Google Shape;961;p107"/>
              <p:cNvSpPr txBox="1"/>
              <p:nvPr/>
            </p:nvSpPr>
            <p:spPr>
              <a:xfrm>
                <a:off x="9659209" y="2664504"/>
                <a:ext cx="346500" cy="3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1</a:t>
                </a:r>
                <a:endParaRPr sz="1100"/>
              </a:p>
            </p:txBody>
          </p:sp>
        </p:grpSp>
      </p:grpSp>
      <p:pic>
        <p:nvPicPr>
          <p:cNvPr id="962" name="Google Shape;962;p10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7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64" name="Google Shape;964;p107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Product Inventory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70" name="Google Shape;970;p10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26159" y="888025"/>
            <a:ext cx="8146474" cy="3059195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1" name="Google Shape;971;p108"/>
          <p:cNvSpPr txBox="1"/>
          <p:nvPr/>
        </p:nvSpPr>
        <p:spPr>
          <a:xfrm>
            <a:off x="-336937" y="511898"/>
            <a:ext cx="5877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Composite Inventory</a:t>
            </a:r>
            <a:endParaRPr sz="1100"/>
          </a:p>
        </p:txBody>
      </p:sp>
      <p:grpSp>
        <p:nvGrpSpPr>
          <p:cNvPr id="972" name="Google Shape;972;p108"/>
          <p:cNvGrpSpPr/>
          <p:nvPr/>
        </p:nvGrpSpPr>
        <p:grpSpPr>
          <a:xfrm>
            <a:off x="642714" y="4157346"/>
            <a:ext cx="3175760" cy="760864"/>
            <a:chOff x="2474272" y="3921606"/>
            <a:chExt cx="1919700" cy="956100"/>
          </a:xfrm>
        </p:grpSpPr>
        <p:sp>
          <p:nvSpPr>
            <p:cNvPr id="973" name="Google Shape;973;p108"/>
            <p:cNvSpPr/>
            <p:nvPr/>
          </p:nvSpPr>
          <p:spPr>
            <a:xfrm>
              <a:off x="2474272" y="3921606"/>
              <a:ext cx="1919700" cy="9561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4" name="Google Shape;974;p108"/>
            <p:cNvSpPr txBox="1"/>
            <p:nvPr/>
          </p:nvSpPr>
          <p:spPr>
            <a:xfrm>
              <a:off x="2551345" y="3979035"/>
              <a:ext cx="1765800" cy="78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Must create a separate product that has a simple inventory. The separate products are components in the new composite inventory</a:t>
              </a:r>
              <a:endParaRPr sz="1100"/>
            </a:p>
          </p:txBody>
        </p:sp>
      </p:grpSp>
      <p:grpSp>
        <p:nvGrpSpPr>
          <p:cNvPr id="975" name="Google Shape;975;p108"/>
          <p:cNvGrpSpPr/>
          <p:nvPr/>
        </p:nvGrpSpPr>
        <p:grpSpPr>
          <a:xfrm>
            <a:off x="526809" y="4399388"/>
            <a:ext cx="233123" cy="276339"/>
            <a:chOff x="9643931" y="2638711"/>
            <a:chExt cx="377100" cy="377100"/>
          </a:xfrm>
        </p:grpSpPr>
        <p:sp>
          <p:nvSpPr>
            <p:cNvPr id="976" name="Google Shape;976;p10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7" name="Google Shape;977;p108"/>
            <p:cNvSpPr txBox="1"/>
            <p:nvPr/>
          </p:nvSpPr>
          <p:spPr>
            <a:xfrm>
              <a:off x="9659169" y="2675626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grpSp>
        <p:nvGrpSpPr>
          <p:cNvPr id="978" name="Google Shape;978;p108"/>
          <p:cNvGrpSpPr/>
          <p:nvPr/>
        </p:nvGrpSpPr>
        <p:grpSpPr>
          <a:xfrm>
            <a:off x="581001" y="2375876"/>
            <a:ext cx="3278477" cy="1511872"/>
            <a:chOff x="1542659" y="2879833"/>
            <a:chExt cx="4371302" cy="2015830"/>
          </a:xfrm>
        </p:grpSpPr>
        <p:sp>
          <p:nvSpPr>
            <p:cNvPr id="979" name="Google Shape;979;p108"/>
            <p:cNvSpPr/>
            <p:nvPr/>
          </p:nvSpPr>
          <p:spPr>
            <a:xfrm>
              <a:off x="1542659" y="2879833"/>
              <a:ext cx="4368900" cy="2001600"/>
            </a:xfrm>
            <a:prstGeom prst="roundRect">
              <a:avLst>
                <a:gd name="adj" fmla="val 6715"/>
              </a:avLst>
            </a:prstGeom>
            <a:noFill/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980" name="Google Shape;980;p108"/>
            <p:cNvGrpSpPr/>
            <p:nvPr/>
          </p:nvGrpSpPr>
          <p:grpSpPr>
            <a:xfrm>
              <a:off x="5603155" y="4527236"/>
              <a:ext cx="310806" cy="368427"/>
              <a:chOff x="12301122" y="4708637"/>
              <a:chExt cx="377100" cy="377100"/>
            </a:xfrm>
          </p:grpSpPr>
          <p:sp>
            <p:nvSpPr>
              <p:cNvPr id="981" name="Google Shape;981;p108"/>
              <p:cNvSpPr/>
              <p:nvPr/>
            </p:nvSpPr>
            <p:spPr>
              <a:xfrm>
                <a:off x="12301122" y="4708637"/>
                <a:ext cx="377100" cy="3771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82" name="Google Shape;982;p108"/>
              <p:cNvSpPr txBox="1"/>
              <p:nvPr/>
            </p:nvSpPr>
            <p:spPr>
              <a:xfrm>
                <a:off x="12316362" y="4745553"/>
                <a:ext cx="346500" cy="3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1</a:t>
                </a:r>
                <a:endParaRPr sz="1100"/>
              </a:p>
            </p:txBody>
          </p:sp>
        </p:grpSp>
      </p:grpSp>
      <p:grpSp>
        <p:nvGrpSpPr>
          <p:cNvPr id="983" name="Google Shape;983;p108"/>
          <p:cNvGrpSpPr/>
          <p:nvPr/>
        </p:nvGrpSpPr>
        <p:grpSpPr>
          <a:xfrm>
            <a:off x="4602399" y="4157346"/>
            <a:ext cx="3175760" cy="760864"/>
            <a:chOff x="2474272" y="3921606"/>
            <a:chExt cx="1919700" cy="956100"/>
          </a:xfrm>
        </p:grpSpPr>
        <p:sp>
          <p:nvSpPr>
            <p:cNvPr id="984" name="Google Shape;984;p108"/>
            <p:cNvSpPr/>
            <p:nvPr/>
          </p:nvSpPr>
          <p:spPr>
            <a:xfrm>
              <a:off x="2474272" y="3921606"/>
              <a:ext cx="1919700" cy="9561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85" name="Google Shape;985;p108"/>
            <p:cNvSpPr txBox="1"/>
            <p:nvPr/>
          </p:nvSpPr>
          <p:spPr>
            <a:xfrm>
              <a:off x="2586568" y="4108903"/>
              <a:ext cx="17658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Determine how much inventory should be reduced for each component sold</a:t>
              </a:r>
              <a:endParaRPr sz="1100"/>
            </a:p>
          </p:txBody>
        </p:sp>
      </p:grpSp>
      <p:grpSp>
        <p:nvGrpSpPr>
          <p:cNvPr id="986" name="Google Shape;986;p108"/>
          <p:cNvGrpSpPr/>
          <p:nvPr/>
        </p:nvGrpSpPr>
        <p:grpSpPr>
          <a:xfrm>
            <a:off x="4486494" y="4399388"/>
            <a:ext cx="233123" cy="276339"/>
            <a:chOff x="9643931" y="2638711"/>
            <a:chExt cx="377100" cy="377100"/>
          </a:xfrm>
        </p:grpSpPr>
        <p:sp>
          <p:nvSpPr>
            <p:cNvPr id="987" name="Google Shape;987;p10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88" name="Google Shape;988;p108"/>
            <p:cNvSpPr txBox="1"/>
            <p:nvPr/>
          </p:nvSpPr>
          <p:spPr>
            <a:xfrm>
              <a:off x="9659169" y="2675626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grpSp>
        <p:nvGrpSpPr>
          <p:cNvPr id="989" name="Google Shape;989;p108"/>
          <p:cNvGrpSpPr/>
          <p:nvPr/>
        </p:nvGrpSpPr>
        <p:grpSpPr>
          <a:xfrm>
            <a:off x="3863951" y="2375876"/>
            <a:ext cx="3587996" cy="1501246"/>
            <a:chOff x="1542659" y="2879833"/>
            <a:chExt cx="4783995" cy="2001662"/>
          </a:xfrm>
        </p:grpSpPr>
        <p:sp>
          <p:nvSpPr>
            <p:cNvPr id="990" name="Google Shape;990;p108"/>
            <p:cNvSpPr/>
            <p:nvPr/>
          </p:nvSpPr>
          <p:spPr>
            <a:xfrm>
              <a:off x="1542659" y="2879833"/>
              <a:ext cx="4783800" cy="2001600"/>
            </a:xfrm>
            <a:prstGeom prst="roundRect">
              <a:avLst>
                <a:gd name="adj" fmla="val 6715"/>
              </a:avLst>
            </a:prstGeom>
            <a:noFill/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991" name="Google Shape;991;p108"/>
            <p:cNvGrpSpPr/>
            <p:nvPr/>
          </p:nvGrpSpPr>
          <p:grpSpPr>
            <a:xfrm>
              <a:off x="6015848" y="4513068"/>
              <a:ext cx="310806" cy="368427"/>
              <a:chOff x="12801842" y="4694136"/>
              <a:chExt cx="377100" cy="377100"/>
            </a:xfrm>
          </p:grpSpPr>
          <p:sp>
            <p:nvSpPr>
              <p:cNvPr id="992" name="Google Shape;992;p108"/>
              <p:cNvSpPr/>
              <p:nvPr/>
            </p:nvSpPr>
            <p:spPr>
              <a:xfrm>
                <a:off x="12801842" y="4694136"/>
                <a:ext cx="377100" cy="3771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93" name="Google Shape;993;p108"/>
              <p:cNvSpPr txBox="1"/>
              <p:nvPr/>
            </p:nvSpPr>
            <p:spPr>
              <a:xfrm>
                <a:off x="12817082" y="4731050"/>
                <a:ext cx="346500" cy="3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2</a:t>
                </a:r>
                <a:endParaRPr sz="1100"/>
              </a:p>
            </p:txBody>
          </p:sp>
        </p:grpSp>
      </p:grpSp>
      <p:pic>
        <p:nvPicPr>
          <p:cNvPr id="994" name="Google Shape;994;p10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0" y="4889888"/>
            <a:ext cx="2888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 = Liter</a:t>
            </a:r>
            <a:endParaRPr sz="800">
              <a:solidFill>
                <a:srgbClr val="666666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96" name="Google Shape;996;p108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97" name="Google Shape;997;p108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Product Inventory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9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-336937" y="511898"/>
            <a:ext cx="5877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Examples: Composite Inventory </a:t>
            </a:r>
            <a:endParaRPr sz="1100"/>
          </a:p>
        </p:txBody>
      </p:sp>
      <p:pic>
        <p:nvPicPr>
          <p:cNvPr id="1004" name="Google Shape;1004;p10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09"/>
          <p:cNvSpPr txBox="1"/>
          <p:nvPr/>
        </p:nvSpPr>
        <p:spPr>
          <a:xfrm>
            <a:off x="0" y="4889888"/>
            <a:ext cx="2888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 = Liter</a:t>
            </a:r>
            <a:endParaRPr sz="800">
              <a:solidFill>
                <a:srgbClr val="666666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06" name="Google Shape;1006;p109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007" name="Google Shape;1007;p109"/>
          <p:cNvGrpSpPr/>
          <p:nvPr/>
        </p:nvGrpSpPr>
        <p:grpSpPr>
          <a:xfrm>
            <a:off x="5093872" y="1259266"/>
            <a:ext cx="2595242" cy="977879"/>
            <a:chOff x="2474272" y="3921614"/>
            <a:chExt cx="1919700" cy="1228800"/>
          </a:xfrm>
        </p:grpSpPr>
        <p:sp>
          <p:nvSpPr>
            <p:cNvPr id="1008" name="Google Shape;1008;p109"/>
            <p:cNvSpPr/>
            <p:nvPr/>
          </p:nvSpPr>
          <p:spPr>
            <a:xfrm>
              <a:off x="2474272" y="3921614"/>
              <a:ext cx="1919700" cy="12288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9" name="Google Shape;1009;p109"/>
            <p:cNvSpPr txBox="1"/>
            <p:nvPr/>
          </p:nvSpPr>
          <p:spPr>
            <a:xfrm>
              <a:off x="2551345" y="3979035"/>
              <a:ext cx="17658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Example: </a:t>
              </a:r>
              <a:endParaRPr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Main Product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: Pina Colada 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Ingredients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: Coconut Cream, White Rum,    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                      Pineapple juice 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010" name="Google Shape;1010;p109"/>
          <p:cNvGrpSpPr/>
          <p:nvPr/>
        </p:nvGrpSpPr>
        <p:grpSpPr>
          <a:xfrm>
            <a:off x="5093874" y="2705204"/>
            <a:ext cx="2595242" cy="1663302"/>
            <a:chOff x="2474273" y="3921630"/>
            <a:chExt cx="1919700" cy="2090100"/>
          </a:xfrm>
        </p:grpSpPr>
        <p:sp>
          <p:nvSpPr>
            <p:cNvPr id="1011" name="Google Shape;1011;p109"/>
            <p:cNvSpPr/>
            <p:nvPr/>
          </p:nvSpPr>
          <p:spPr>
            <a:xfrm>
              <a:off x="2474273" y="3921630"/>
              <a:ext cx="1919700" cy="20901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12" name="Google Shape;1012;p109"/>
            <p:cNvSpPr txBox="1"/>
            <p:nvPr/>
          </p:nvSpPr>
          <p:spPr>
            <a:xfrm>
              <a:off x="2551220" y="4024271"/>
              <a:ext cx="1765800" cy="18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Amount of ingredients needed to produce a cup of Pina Colada:</a:t>
              </a:r>
              <a:endParaRPr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Coconut Cream: 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0.03L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White Rum: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0.03L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Pineapple Juice: 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0.1L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Gin: 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0.1L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013" name="Google Shape;1013;p109"/>
          <p:cNvPicPr preferRelativeResize="0"/>
          <p:nvPr/>
        </p:nvPicPr>
        <p:blipFill rotWithShape="1">
          <a:blip r:embed="rId3"/>
          <a:srcRect t="11048" b="7172"/>
          <a:stretch>
            <a:fillRect/>
          </a:stretch>
        </p:blipFill>
        <p:spPr>
          <a:xfrm>
            <a:off x="1313138" y="1043363"/>
            <a:ext cx="3198506" cy="34876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4" name="Google Shape;1014;p109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Product Inventory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1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0" name="Google Shape;1020;p110"/>
          <p:cNvSpPr txBox="1"/>
          <p:nvPr/>
        </p:nvSpPr>
        <p:spPr>
          <a:xfrm>
            <a:off x="-336937" y="511898"/>
            <a:ext cx="5877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Manage Products &gt; Add Product </a:t>
            </a:r>
            <a:endParaRPr sz="1100"/>
          </a:p>
        </p:txBody>
      </p:sp>
      <p:pic>
        <p:nvPicPr>
          <p:cNvPr id="1021" name="Google Shape;1021;p1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10"/>
          <p:cNvSpPr txBox="1"/>
          <p:nvPr/>
        </p:nvSpPr>
        <p:spPr>
          <a:xfrm>
            <a:off x="0" y="4889888"/>
            <a:ext cx="2888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 = Liter</a:t>
            </a:r>
            <a:endParaRPr sz="800">
              <a:solidFill>
                <a:srgbClr val="666666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23" name="Google Shape;1023;p110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024" name="Google Shape;1024;p110"/>
          <p:cNvGrpSpPr/>
          <p:nvPr/>
        </p:nvGrpSpPr>
        <p:grpSpPr>
          <a:xfrm>
            <a:off x="5982717" y="1149348"/>
            <a:ext cx="2720599" cy="760864"/>
            <a:chOff x="2474272" y="3921606"/>
            <a:chExt cx="1919700" cy="956100"/>
          </a:xfrm>
        </p:grpSpPr>
        <p:sp>
          <p:nvSpPr>
            <p:cNvPr id="1025" name="Google Shape;1025;p110"/>
            <p:cNvSpPr/>
            <p:nvPr/>
          </p:nvSpPr>
          <p:spPr>
            <a:xfrm>
              <a:off x="2474272" y="3921606"/>
              <a:ext cx="1919700" cy="9561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6" name="Google Shape;1026;p110"/>
            <p:cNvSpPr txBox="1"/>
            <p:nvPr/>
          </p:nvSpPr>
          <p:spPr>
            <a:xfrm>
              <a:off x="2512668" y="4008018"/>
              <a:ext cx="1842900" cy="78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Ingredients/components of products need to be created in the BackOffice before they can be tracked under Composite Inventory</a:t>
              </a:r>
              <a:endParaRPr sz="1100"/>
            </a:p>
          </p:txBody>
        </p:sp>
      </p:grpSp>
      <p:pic>
        <p:nvPicPr>
          <p:cNvPr id="1027" name="Google Shape;1027;p1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9075" y="1099725"/>
            <a:ext cx="5418281" cy="311006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028" name="Google Shape;1028;p110"/>
          <p:cNvGrpSpPr/>
          <p:nvPr/>
        </p:nvGrpSpPr>
        <p:grpSpPr>
          <a:xfrm>
            <a:off x="5998403" y="2199872"/>
            <a:ext cx="2796766" cy="1052762"/>
            <a:chOff x="2474272" y="3921606"/>
            <a:chExt cx="1973445" cy="956100"/>
          </a:xfrm>
        </p:grpSpPr>
        <p:sp>
          <p:nvSpPr>
            <p:cNvPr id="1029" name="Google Shape;1029;p110"/>
            <p:cNvSpPr/>
            <p:nvPr/>
          </p:nvSpPr>
          <p:spPr>
            <a:xfrm>
              <a:off x="2474272" y="3921606"/>
              <a:ext cx="1919700" cy="9561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0" name="Google Shape;1030;p110"/>
            <p:cNvSpPr txBox="1"/>
            <p:nvPr/>
          </p:nvSpPr>
          <p:spPr>
            <a:xfrm>
              <a:off x="2604817" y="4064244"/>
              <a:ext cx="1842900" cy="18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Ingredient Name </a:t>
              </a:r>
              <a:r>
                <a:rPr lang="en-GB" sz="800" i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(Product Unit)</a:t>
              </a:r>
              <a:endParaRPr sz="800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031" name="Google Shape;1031;p110"/>
          <p:cNvGrpSpPr/>
          <p:nvPr/>
        </p:nvGrpSpPr>
        <p:grpSpPr>
          <a:xfrm>
            <a:off x="5891324" y="2295564"/>
            <a:ext cx="233123" cy="276339"/>
            <a:chOff x="9643931" y="2638711"/>
            <a:chExt cx="377100" cy="377100"/>
          </a:xfrm>
        </p:grpSpPr>
        <p:sp>
          <p:nvSpPr>
            <p:cNvPr id="1032" name="Google Shape;1032;p11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3" name="Google Shape;1033;p110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grpSp>
        <p:nvGrpSpPr>
          <p:cNvPr id="1034" name="Google Shape;1034;p110"/>
          <p:cNvGrpSpPr/>
          <p:nvPr/>
        </p:nvGrpSpPr>
        <p:grpSpPr>
          <a:xfrm>
            <a:off x="5891324" y="2840824"/>
            <a:ext cx="233123" cy="276339"/>
            <a:chOff x="9643931" y="2638711"/>
            <a:chExt cx="377100" cy="377100"/>
          </a:xfrm>
        </p:grpSpPr>
        <p:sp>
          <p:nvSpPr>
            <p:cNvPr id="1035" name="Google Shape;1035;p11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6" name="Google Shape;1036;p110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sp>
        <p:nvSpPr>
          <p:cNvPr id="1037" name="Google Shape;1037;p110"/>
          <p:cNvSpPr txBox="1"/>
          <p:nvPr/>
        </p:nvSpPr>
        <p:spPr>
          <a:xfrm>
            <a:off x="6183367" y="2875015"/>
            <a:ext cx="2611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Price: Set as 0 </a:t>
            </a:r>
            <a:r>
              <a:rPr lang="en-GB" sz="800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(Not selling the ingredient)</a:t>
            </a:r>
            <a:endParaRPr sz="800" i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038" name="Google Shape;1038;p110"/>
          <p:cNvGrpSpPr/>
          <p:nvPr/>
        </p:nvGrpSpPr>
        <p:grpSpPr>
          <a:xfrm>
            <a:off x="5982719" y="3635773"/>
            <a:ext cx="2720599" cy="727777"/>
            <a:chOff x="2474272" y="3921606"/>
            <a:chExt cx="1919700" cy="1052613"/>
          </a:xfrm>
        </p:grpSpPr>
        <p:sp>
          <p:nvSpPr>
            <p:cNvPr id="1039" name="Google Shape;1039;p110"/>
            <p:cNvSpPr/>
            <p:nvPr/>
          </p:nvSpPr>
          <p:spPr>
            <a:xfrm>
              <a:off x="2474272" y="3921606"/>
              <a:ext cx="1919700" cy="956100"/>
            </a:xfrm>
            <a:prstGeom prst="roundRect">
              <a:avLst>
                <a:gd name="adj" fmla="val 7962"/>
              </a:avLst>
            </a:prstGeom>
            <a:solidFill>
              <a:srgbClr val="EBF3E9"/>
            </a:solidFill>
            <a:ln w="25400" cap="flat" cmpd="sng">
              <a:solidFill>
                <a:srgbClr val="0090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0" name="Google Shape;1040;p110"/>
            <p:cNvSpPr txBox="1"/>
            <p:nvPr/>
          </p:nvSpPr>
          <p:spPr>
            <a:xfrm>
              <a:off x="2512674" y="4072719"/>
              <a:ext cx="1842900" cy="9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 panose="020B0604020202020204"/>
                <a:buNone/>
              </a:pPr>
              <a:r>
                <a:rPr lang="en-GB" sz="900" b="1" i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Optional: </a:t>
              </a:r>
              <a:endParaRPr sz="9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 panose="020B0604020202020204"/>
                <a:buNone/>
              </a:pPr>
              <a:r>
                <a:rPr lang="en-GB" sz="900" i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SKU, Category, Product Tags, Supplier, Cost </a:t>
              </a:r>
              <a:endParaRPr sz="9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41" name="Google Shape;1041;p110"/>
          <p:cNvSpPr/>
          <p:nvPr/>
        </p:nvSpPr>
        <p:spPr>
          <a:xfrm>
            <a:off x="372263" y="1331794"/>
            <a:ext cx="2611800" cy="396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2" name="Google Shape;1042;p110"/>
          <p:cNvSpPr/>
          <p:nvPr/>
        </p:nvSpPr>
        <p:spPr>
          <a:xfrm>
            <a:off x="372263" y="3530569"/>
            <a:ext cx="5306100" cy="528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43" name="Google Shape;1043;p110"/>
          <p:cNvGrpSpPr/>
          <p:nvPr/>
        </p:nvGrpSpPr>
        <p:grpSpPr>
          <a:xfrm>
            <a:off x="939580" y="1183427"/>
            <a:ext cx="233123" cy="276339"/>
            <a:chOff x="9643931" y="2638711"/>
            <a:chExt cx="377100" cy="377100"/>
          </a:xfrm>
        </p:grpSpPr>
        <p:sp>
          <p:nvSpPr>
            <p:cNvPr id="1044" name="Google Shape;1044;p11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5" name="Google Shape;1045;p110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grpSp>
        <p:nvGrpSpPr>
          <p:cNvPr id="1046" name="Google Shape;1046;p110"/>
          <p:cNvGrpSpPr/>
          <p:nvPr/>
        </p:nvGrpSpPr>
        <p:grpSpPr>
          <a:xfrm>
            <a:off x="706480" y="3411827"/>
            <a:ext cx="233123" cy="276339"/>
            <a:chOff x="9643931" y="2638711"/>
            <a:chExt cx="377100" cy="377100"/>
          </a:xfrm>
        </p:grpSpPr>
        <p:sp>
          <p:nvSpPr>
            <p:cNvPr id="1047" name="Google Shape;1047;p11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" name="Google Shape;1048;p110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sp>
        <p:nvSpPr>
          <p:cNvPr id="1049" name="Google Shape;1049;p110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Product Inventory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5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8" name="Google Shape;448;p85"/>
          <p:cNvSpPr txBox="1">
            <a:spLocks noGrp="1"/>
          </p:cNvSpPr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49" name="Google Shape;449;p85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50" name="Google Shape;450;p85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51" name="Google Shape;451;p85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Advanced System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52" name="Google Shape;452;p8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241650" y="2214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85"/>
          <p:cNvSpPr/>
          <p:nvPr/>
        </p:nvSpPr>
        <p:spPr>
          <a:xfrm>
            <a:off x="4032790" y="3502358"/>
            <a:ext cx="523800" cy="9029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961"/>
                </a:moveTo>
                <a:lnTo>
                  <a:pt x="21600" y="21600"/>
                </a:lnTo>
                <a:lnTo>
                  <a:pt x="21600" y="66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4" name="Google Shape;454;p85"/>
          <p:cNvSpPr/>
          <p:nvPr/>
        </p:nvSpPr>
        <p:spPr>
          <a:xfrm>
            <a:off x="2005609" y="3502361"/>
            <a:ext cx="2001294" cy="6254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5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3375" y="0"/>
                </a:lnTo>
                <a:cubicBezTo>
                  <a:pt x="1519" y="0"/>
                  <a:pt x="0" y="4860"/>
                  <a:pt x="0" y="10800"/>
                </a:cubicBezTo>
                <a:lnTo>
                  <a:pt x="0" y="10800"/>
                </a:lnTo>
                <a:cubicBezTo>
                  <a:pt x="0" y="16740"/>
                  <a:pt x="1519" y="21600"/>
                  <a:pt x="3375" y="216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5" name="Google Shape;455;p85"/>
          <p:cNvSpPr/>
          <p:nvPr/>
        </p:nvSpPr>
        <p:spPr>
          <a:xfrm>
            <a:off x="4583919" y="3502358"/>
            <a:ext cx="523800" cy="9029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961"/>
                </a:moveTo>
                <a:lnTo>
                  <a:pt x="0" y="21600"/>
                </a:lnTo>
                <a:lnTo>
                  <a:pt x="0" y="6639"/>
                </a:lnTo>
                <a:lnTo>
                  <a:pt x="21600" y="0"/>
                </a:lnTo>
                <a:close/>
              </a:path>
            </a:pathLst>
          </a:custGeom>
          <a:solidFill>
            <a:srgbClr val="7D9445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6" name="Google Shape;456;p85"/>
          <p:cNvSpPr/>
          <p:nvPr/>
        </p:nvSpPr>
        <p:spPr>
          <a:xfrm>
            <a:off x="4052128" y="3193237"/>
            <a:ext cx="1039716" cy="558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10876"/>
                </a:lnTo>
                <a:lnTo>
                  <a:pt x="10800" y="21600"/>
                </a:lnTo>
                <a:lnTo>
                  <a:pt x="21600" y="10876"/>
                </a:lnTo>
                <a:close/>
              </a:path>
            </a:pathLst>
          </a:custGeom>
          <a:solidFill>
            <a:srgbClr val="C6D4A4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7" name="Google Shape;457;p85"/>
          <p:cNvSpPr/>
          <p:nvPr/>
        </p:nvSpPr>
        <p:spPr>
          <a:xfrm>
            <a:off x="3487010" y="2539085"/>
            <a:ext cx="519858" cy="906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897"/>
                </a:moveTo>
                <a:lnTo>
                  <a:pt x="21600" y="21600"/>
                </a:lnTo>
                <a:lnTo>
                  <a:pt x="21600" y="67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8" name="Google Shape;458;p85"/>
          <p:cNvSpPr/>
          <p:nvPr/>
        </p:nvSpPr>
        <p:spPr>
          <a:xfrm>
            <a:off x="1460654" y="2538291"/>
            <a:ext cx="2001294" cy="6254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5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3375" y="0"/>
                </a:lnTo>
                <a:cubicBezTo>
                  <a:pt x="1519" y="0"/>
                  <a:pt x="0" y="4860"/>
                  <a:pt x="0" y="10800"/>
                </a:cubicBezTo>
                <a:lnTo>
                  <a:pt x="0" y="10800"/>
                </a:lnTo>
                <a:cubicBezTo>
                  <a:pt x="0" y="16740"/>
                  <a:pt x="1519" y="21600"/>
                  <a:pt x="3375" y="216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9" name="Google Shape;459;p85"/>
          <p:cNvSpPr/>
          <p:nvPr/>
        </p:nvSpPr>
        <p:spPr>
          <a:xfrm>
            <a:off x="4032790" y="2539085"/>
            <a:ext cx="519858" cy="906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897"/>
                </a:moveTo>
                <a:lnTo>
                  <a:pt x="0" y="21600"/>
                </a:lnTo>
                <a:lnTo>
                  <a:pt x="0" y="6703"/>
                </a:lnTo>
                <a:lnTo>
                  <a:pt x="21600" y="0"/>
                </a:lnTo>
                <a:close/>
              </a:path>
            </a:pathLst>
          </a:custGeom>
          <a:solidFill>
            <a:srgbClr val="F8B1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0" name="Google Shape;460;p85"/>
          <p:cNvSpPr/>
          <p:nvPr/>
        </p:nvSpPr>
        <p:spPr>
          <a:xfrm>
            <a:off x="3499971" y="2232279"/>
            <a:ext cx="1039716" cy="558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10724"/>
                </a:lnTo>
                <a:lnTo>
                  <a:pt x="10800" y="21600"/>
                </a:lnTo>
                <a:lnTo>
                  <a:pt x="21600" y="10724"/>
                </a:lnTo>
                <a:close/>
              </a:path>
            </a:pathLst>
          </a:custGeom>
          <a:solidFill>
            <a:srgbClr val="FFE09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1" name="Google Shape;461;p85"/>
          <p:cNvSpPr/>
          <p:nvPr/>
        </p:nvSpPr>
        <p:spPr>
          <a:xfrm>
            <a:off x="2938821" y="1575015"/>
            <a:ext cx="519858" cy="906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897"/>
                </a:moveTo>
                <a:lnTo>
                  <a:pt x="21600" y="21600"/>
                </a:lnTo>
                <a:lnTo>
                  <a:pt x="21600" y="66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2" name="Google Shape;462;p85"/>
          <p:cNvSpPr/>
          <p:nvPr/>
        </p:nvSpPr>
        <p:spPr>
          <a:xfrm>
            <a:off x="913435" y="1571776"/>
            <a:ext cx="2001294" cy="6254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5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3375" y="0"/>
                </a:lnTo>
                <a:cubicBezTo>
                  <a:pt x="1519" y="0"/>
                  <a:pt x="0" y="4860"/>
                  <a:pt x="0" y="10800"/>
                </a:cubicBezTo>
                <a:lnTo>
                  <a:pt x="0" y="10800"/>
                </a:lnTo>
                <a:cubicBezTo>
                  <a:pt x="0" y="16740"/>
                  <a:pt x="1477" y="21600"/>
                  <a:pt x="3375" y="216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3" name="Google Shape;463;p85"/>
          <p:cNvSpPr/>
          <p:nvPr/>
        </p:nvSpPr>
        <p:spPr>
          <a:xfrm>
            <a:off x="3485268" y="1575015"/>
            <a:ext cx="519858" cy="906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897"/>
                </a:moveTo>
                <a:lnTo>
                  <a:pt x="0" y="21600"/>
                </a:lnTo>
                <a:lnTo>
                  <a:pt x="0" y="6610"/>
                </a:lnTo>
                <a:lnTo>
                  <a:pt x="21600" y="0"/>
                </a:lnTo>
                <a:close/>
              </a:path>
            </a:pathLst>
          </a:custGeom>
          <a:solidFill>
            <a:srgbClr val="13A1D8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4" name="Google Shape;464;p85"/>
          <p:cNvSpPr/>
          <p:nvPr/>
        </p:nvSpPr>
        <p:spPr>
          <a:xfrm>
            <a:off x="2952115" y="1272493"/>
            <a:ext cx="1039716" cy="558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10724"/>
                </a:lnTo>
                <a:lnTo>
                  <a:pt x="10800" y="21600"/>
                </a:lnTo>
                <a:lnTo>
                  <a:pt x="21600" y="10724"/>
                </a:lnTo>
                <a:close/>
              </a:path>
            </a:pathLst>
          </a:custGeom>
          <a:solidFill>
            <a:srgbClr val="92D9F5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5" name="Google Shape;465;p85"/>
          <p:cNvSpPr/>
          <p:nvPr/>
        </p:nvSpPr>
        <p:spPr>
          <a:xfrm>
            <a:off x="5134843" y="2539085"/>
            <a:ext cx="519858" cy="906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897"/>
                </a:moveTo>
                <a:lnTo>
                  <a:pt x="0" y="21600"/>
                </a:lnTo>
                <a:lnTo>
                  <a:pt x="0" y="6703"/>
                </a:lnTo>
                <a:lnTo>
                  <a:pt x="21600" y="0"/>
                </a:ln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6" name="Google Shape;466;p85"/>
          <p:cNvSpPr/>
          <p:nvPr/>
        </p:nvSpPr>
        <p:spPr>
          <a:xfrm>
            <a:off x="5682059" y="2538291"/>
            <a:ext cx="2001294" cy="6254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5" y="21600"/>
                </a:moveTo>
                <a:lnTo>
                  <a:pt x="0" y="21600"/>
                </a:lnTo>
                <a:lnTo>
                  <a:pt x="0" y="0"/>
                </a:lnTo>
                <a:lnTo>
                  <a:pt x="18225" y="0"/>
                </a:lnTo>
                <a:cubicBezTo>
                  <a:pt x="20081" y="0"/>
                  <a:pt x="21600" y="4860"/>
                  <a:pt x="21600" y="10800"/>
                </a:cubicBezTo>
                <a:lnTo>
                  <a:pt x="21600" y="10800"/>
                </a:lnTo>
                <a:cubicBezTo>
                  <a:pt x="21600" y="16740"/>
                  <a:pt x="20081" y="21600"/>
                  <a:pt x="18225" y="21600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7" name="Google Shape;467;p85"/>
          <p:cNvSpPr/>
          <p:nvPr/>
        </p:nvSpPr>
        <p:spPr>
          <a:xfrm>
            <a:off x="4583919" y="2539085"/>
            <a:ext cx="523800" cy="906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897"/>
                </a:moveTo>
                <a:lnTo>
                  <a:pt x="21600" y="21600"/>
                </a:lnTo>
                <a:lnTo>
                  <a:pt x="21600" y="6703"/>
                </a:lnTo>
                <a:lnTo>
                  <a:pt x="0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8" name="Google Shape;468;p85"/>
          <p:cNvSpPr/>
          <p:nvPr/>
        </p:nvSpPr>
        <p:spPr>
          <a:xfrm>
            <a:off x="4599450" y="2232279"/>
            <a:ext cx="1043658" cy="558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40" y="0"/>
                </a:moveTo>
                <a:lnTo>
                  <a:pt x="21600" y="10724"/>
                </a:lnTo>
                <a:lnTo>
                  <a:pt x="10840" y="21600"/>
                </a:lnTo>
                <a:lnTo>
                  <a:pt x="0" y="10724"/>
                </a:ln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9" name="Google Shape;469;p85"/>
          <p:cNvSpPr/>
          <p:nvPr/>
        </p:nvSpPr>
        <p:spPr>
          <a:xfrm>
            <a:off x="5681966" y="1575015"/>
            <a:ext cx="519858" cy="906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897"/>
                </a:moveTo>
                <a:lnTo>
                  <a:pt x="0" y="21600"/>
                </a:lnTo>
                <a:lnTo>
                  <a:pt x="0" y="6610"/>
                </a:lnTo>
                <a:lnTo>
                  <a:pt x="21600" y="0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0" name="Google Shape;470;p85"/>
          <p:cNvSpPr/>
          <p:nvPr/>
        </p:nvSpPr>
        <p:spPr>
          <a:xfrm>
            <a:off x="6229278" y="1571776"/>
            <a:ext cx="2001294" cy="6254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5" y="21600"/>
                </a:moveTo>
                <a:lnTo>
                  <a:pt x="0" y="21600"/>
                </a:lnTo>
                <a:lnTo>
                  <a:pt x="0" y="0"/>
                </a:lnTo>
                <a:lnTo>
                  <a:pt x="18225" y="0"/>
                </a:lnTo>
                <a:cubicBezTo>
                  <a:pt x="20081" y="0"/>
                  <a:pt x="21600" y="4860"/>
                  <a:pt x="21600" y="10800"/>
                </a:cubicBezTo>
                <a:lnTo>
                  <a:pt x="21600" y="10800"/>
                </a:lnTo>
                <a:cubicBezTo>
                  <a:pt x="21600" y="16740"/>
                  <a:pt x="20081" y="21600"/>
                  <a:pt x="18225" y="21600"/>
                </a:cubicBez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85"/>
          <p:cNvSpPr/>
          <p:nvPr/>
        </p:nvSpPr>
        <p:spPr>
          <a:xfrm>
            <a:off x="5134653" y="1575015"/>
            <a:ext cx="519858" cy="906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897"/>
                </a:moveTo>
                <a:lnTo>
                  <a:pt x="21600" y="21600"/>
                </a:lnTo>
                <a:lnTo>
                  <a:pt x="21600" y="6610"/>
                </a:lnTo>
                <a:lnTo>
                  <a:pt x="0" y="0"/>
                </a:ln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2" name="Google Shape;472;p85"/>
          <p:cNvSpPr/>
          <p:nvPr/>
        </p:nvSpPr>
        <p:spPr>
          <a:xfrm>
            <a:off x="5148381" y="1272493"/>
            <a:ext cx="1039716" cy="558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724"/>
                </a:lnTo>
                <a:lnTo>
                  <a:pt x="10800" y="21600"/>
                </a:lnTo>
                <a:lnTo>
                  <a:pt x="0" y="10724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3" name="Google Shape;473;p85"/>
          <p:cNvSpPr txBox="1"/>
          <p:nvPr/>
        </p:nvSpPr>
        <p:spPr>
          <a:xfrm>
            <a:off x="2950695" y="1786054"/>
            <a:ext cx="48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6262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01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74" name="Google Shape;474;p85"/>
          <p:cNvSpPr txBox="1"/>
          <p:nvPr/>
        </p:nvSpPr>
        <p:spPr>
          <a:xfrm>
            <a:off x="5149806" y="1786054"/>
            <a:ext cx="48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6262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02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75" name="Google Shape;475;p85"/>
          <p:cNvSpPr txBox="1"/>
          <p:nvPr/>
        </p:nvSpPr>
        <p:spPr>
          <a:xfrm>
            <a:off x="3502162" y="2750123"/>
            <a:ext cx="48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6262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03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76" name="Google Shape;476;p85"/>
          <p:cNvSpPr txBox="1"/>
          <p:nvPr/>
        </p:nvSpPr>
        <p:spPr>
          <a:xfrm>
            <a:off x="4601025" y="2750123"/>
            <a:ext cx="48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6262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04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77" name="Google Shape;477;p85"/>
          <p:cNvSpPr txBox="1"/>
          <p:nvPr/>
        </p:nvSpPr>
        <p:spPr>
          <a:xfrm>
            <a:off x="4049897" y="3711443"/>
            <a:ext cx="489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6262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05</a:t>
            </a:r>
            <a:endParaRPr sz="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78" name="Google Shape;478;p85"/>
          <p:cNvSpPr txBox="1"/>
          <p:nvPr/>
        </p:nvSpPr>
        <p:spPr>
          <a:xfrm>
            <a:off x="1222698" y="1712412"/>
            <a:ext cx="138270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rgbClr val="C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 action="ppaction://hlinksldjump"/>
              </a:rPr>
              <a:t>Reports</a:t>
            </a:r>
            <a:endParaRPr u="sng">
              <a:solidFill>
                <a:srgbClr val="C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79" name="Google Shape;479;p85"/>
          <p:cNvSpPr txBox="1"/>
          <p:nvPr/>
        </p:nvSpPr>
        <p:spPr>
          <a:xfrm>
            <a:off x="6287961" y="1634438"/>
            <a:ext cx="1748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 action="ppaction://hlinksldjump"/>
              </a:rPr>
              <a:t>Product Inventory (Composite)</a:t>
            </a:r>
            <a:endParaRPr u="sng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80" name="Google Shape;480;p85"/>
          <p:cNvSpPr txBox="1"/>
          <p:nvPr/>
        </p:nvSpPr>
        <p:spPr>
          <a:xfrm>
            <a:off x="5915772" y="2718064"/>
            <a:ext cx="1382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 action="ppaction://hlinksldjump"/>
              </a:rPr>
              <a:t>Pricebook</a:t>
            </a:r>
            <a:endParaRPr u="sng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81" name="Google Shape;481;p85"/>
          <p:cNvSpPr txBox="1"/>
          <p:nvPr/>
        </p:nvSpPr>
        <p:spPr>
          <a:xfrm>
            <a:off x="1701862" y="2599725"/>
            <a:ext cx="1518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6" action="ppaction://hlinksldjump"/>
              </a:rPr>
              <a:t>Manage Product (CSV)</a:t>
            </a:r>
            <a:endParaRPr u="sng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82" name="Google Shape;482;p85"/>
          <p:cNvSpPr txBox="1"/>
          <p:nvPr/>
        </p:nvSpPr>
        <p:spPr>
          <a:xfrm>
            <a:off x="2314922" y="3705984"/>
            <a:ext cx="1382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7" action="ppaction://hlinksldjump"/>
              </a:rPr>
              <a:t>Promotion</a:t>
            </a:r>
            <a:endParaRPr u="sng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1039725" y="1996050"/>
            <a:ext cx="1748700" cy="35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242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Not</a:t>
            </a:r>
            <a:r>
              <a:rPr lang="en-GB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GB" sz="1000" b="1">
                <a:solidFill>
                  <a:srgbClr val="FF242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applicable</a:t>
            </a:r>
            <a:r>
              <a:rPr lang="en-GB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for Onboarding </a:t>
            </a:r>
            <a:r>
              <a:rPr lang="en-US" altLang="zh-CN" sz="10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Coordinator</a:t>
            </a:r>
            <a:endParaRPr lang="en-US" altLang="zh-CN" sz="100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1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6269" y="1222950"/>
            <a:ext cx="5444971" cy="2727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11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6" name="Google Shape;1056;p111"/>
          <p:cNvSpPr txBox="1"/>
          <p:nvPr/>
        </p:nvSpPr>
        <p:spPr>
          <a:xfrm>
            <a:off x="-336937" y="511898"/>
            <a:ext cx="5877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Manage Products &gt; Add Product (cont.)</a:t>
            </a:r>
            <a:endParaRPr sz="1100"/>
          </a:p>
        </p:txBody>
      </p:sp>
      <p:pic>
        <p:nvPicPr>
          <p:cNvPr id="1057" name="Google Shape;1057;p1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11"/>
          <p:cNvSpPr txBox="1"/>
          <p:nvPr/>
        </p:nvSpPr>
        <p:spPr>
          <a:xfrm>
            <a:off x="0" y="4889888"/>
            <a:ext cx="2888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 = Liter</a:t>
            </a:r>
            <a:endParaRPr sz="800">
              <a:solidFill>
                <a:srgbClr val="666666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59" name="Google Shape;1059;p111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060" name="Google Shape;1060;p111"/>
          <p:cNvGrpSpPr/>
          <p:nvPr/>
        </p:nvGrpSpPr>
        <p:grpSpPr>
          <a:xfrm>
            <a:off x="5991547" y="883592"/>
            <a:ext cx="2737394" cy="2906640"/>
            <a:chOff x="2474272" y="3921606"/>
            <a:chExt cx="1931551" cy="956100"/>
          </a:xfrm>
        </p:grpSpPr>
        <p:sp>
          <p:nvSpPr>
            <p:cNvPr id="1061" name="Google Shape;1061;p111"/>
            <p:cNvSpPr/>
            <p:nvPr/>
          </p:nvSpPr>
          <p:spPr>
            <a:xfrm>
              <a:off x="2474272" y="3921606"/>
              <a:ext cx="1919700" cy="9561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2" name="Google Shape;1062;p111"/>
            <p:cNvSpPr txBox="1"/>
            <p:nvPr/>
          </p:nvSpPr>
          <p:spPr>
            <a:xfrm>
              <a:off x="2562923" y="3971763"/>
              <a:ext cx="1842900" cy="1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Scroll down to ‘</a:t>
              </a: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Inventory &amp; Variants</a:t>
              </a: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’ section, tick ‘</a:t>
              </a: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Track Stock Level</a:t>
              </a: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’ and select ‘</a:t>
              </a: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Simple Inventory</a:t>
              </a: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’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063" name="Google Shape;1063;p111"/>
          <p:cNvGrpSpPr/>
          <p:nvPr/>
        </p:nvGrpSpPr>
        <p:grpSpPr>
          <a:xfrm>
            <a:off x="5884555" y="998205"/>
            <a:ext cx="233123" cy="276339"/>
            <a:chOff x="9643931" y="2638711"/>
            <a:chExt cx="377100" cy="377100"/>
          </a:xfrm>
        </p:grpSpPr>
        <p:sp>
          <p:nvSpPr>
            <p:cNvPr id="1064" name="Google Shape;1064;p111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5" name="Google Shape;1065;p111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grpSp>
        <p:nvGrpSpPr>
          <p:cNvPr id="1066" name="Google Shape;1066;p111"/>
          <p:cNvGrpSpPr/>
          <p:nvPr/>
        </p:nvGrpSpPr>
        <p:grpSpPr>
          <a:xfrm>
            <a:off x="5884555" y="1745711"/>
            <a:ext cx="233123" cy="276339"/>
            <a:chOff x="9643931" y="2638711"/>
            <a:chExt cx="377100" cy="377100"/>
          </a:xfrm>
        </p:grpSpPr>
        <p:sp>
          <p:nvSpPr>
            <p:cNvPr id="1067" name="Google Shape;1067;p111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8" name="Google Shape;1068;p111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</a:t>
              </a:r>
              <a:endParaRPr sz="1100"/>
            </a:p>
          </p:txBody>
        </p:sp>
      </p:grpSp>
      <p:sp>
        <p:nvSpPr>
          <p:cNvPr id="1069" name="Google Shape;1069;p111"/>
          <p:cNvSpPr txBox="1"/>
          <p:nvPr/>
        </p:nvSpPr>
        <p:spPr>
          <a:xfrm>
            <a:off x="6117161" y="1774531"/>
            <a:ext cx="2611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Key in stock quantity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in store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(Based on your product unit)</a:t>
            </a:r>
            <a:endParaRPr sz="8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Example: </a:t>
            </a:r>
            <a:endParaRPr sz="900" b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bought 10 boxes of coconut cream</a:t>
            </a:r>
            <a:endParaRPr sz="900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 box = 12 small boxes</a:t>
            </a:r>
            <a:endParaRPr sz="900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 small box = 1L</a:t>
            </a:r>
            <a:endParaRPr sz="900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Total: 10 boxes x 12 small boxes x 1L = </a:t>
            </a:r>
            <a:r>
              <a:rPr lang="en-GB" sz="9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120L</a:t>
            </a:r>
            <a:endParaRPr sz="900" b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070" name="Google Shape;1070;p111"/>
          <p:cNvGrpSpPr/>
          <p:nvPr/>
        </p:nvGrpSpPr>
        <p:grpSpPr>
          <a:xfrm>
            <a:off x="5999950" y="3982732"/>
            <a:ext cx="2720599" cy="764188"/>
            <a:chOff x="2474272" y="3921606"/>
            <a:chExt cx="1919700" cy="1105276"/>
          </a:xfrm>
        </p:grpSpPr>
        <p:sp>
          <p:nvSpPr>
            <p:cNvPr id="1071" name="Google Shape;1071;p111"/>
            <p:cNvSpPr/>
            <p:nvPr/>
          </p:nvSpPr>
          <p:spPr>
            <a:xfrm>
              <a:off x="2474272" y="3921606"/>
              <a:ext cx="1919700" cy="956100"/>
            </a:xfrm>
            <a:prstGeom prst="roundRect">
              <a:avLst>
                <a:gd name="adj" fmla="val 7962"/>
              </a:avLst>
            </a:prstGeom>
            <a:solidFill>
              <a:srgbClr val="EBF3E9"/>
            </a:solidFill>
            <a:ln w="25400" cap="flat" cmpd="sng">
              <a:solidFill>
                <a:srgbClr val="0090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2" name="Google Shape;1072;p111"/>
            <p:cNvSpPr txBox="1"/>
            <p:nvPr/>
          </p:nvSpPr>
          <p:spPr>
            <a:xfrm>
              <a:off x="2512668" y="4125382"/>
              <a:ext cx="1842900" cy="9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 i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Optional: </a:t>
              </a:r>
              <a:endParaRPr sz="9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Barcode, Warning Stock Level, Ideal Stock Level</a:t>
              </a:r>
              <a:endParaRPr sz="9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73" name="Google Shape;1073;p111"/>
          <p:cNvSpPr/>
          <p:nvPr/>
        </p:nvSpPr>
        <p:spPr>
          <a:xfrm>
            <a:off x="242906" y="1241816"/>
            <a:ext cx="2658600" cy="451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4" name="Google Shape;1074;p111"/>
          <p:cNvGrpSpPr/>
          <p:nvPr/>
        </p:nvGrpSpPr>
        <p:grpSpPr>
          <a:xfrm>
            <a:off x="837318" y="1071380"/>
            <a:ext cx="233123" cy="314803"/>
            <a:chOff x="9643931" y="2638711"/>
            <a:chExt cx="377100" cy="377100"/>
          </a:xfrm>
        </p:grpSpPr>
        <p:sp>
          <p:nvSpPr>
            <p:cNvPr id="1075" name="Google Shape;1075;p111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6" name="Google Shape;1076;p111"/>
            <p:cNvSpPr txBox="1"/>
            <p:nvPr/>
          </p:nvSpPr>
          <p:spPr>
            <a:xfrm>
              <a:off x="9659214" y="2669753"/>
              <a:ext cx="3465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sp>
        <p:nvSpPr>
          <p:cNvPr id="1077" name="Google Shape;1077;p111"/>
          <p:cNvSpPr/>
          <p:nvPr/>
        </p:nvSpPr>
        <p:spPr>
          <a:xfrm>
            <a:off x="2611612" y="2397494"/>
            <a:ext cx="853500" cy="890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8" name="Google Shape;1078;p111"/>
          <p:cNvGrpSpPr/>
          <p:nvPr/>
        </p:nvGrpSpPr>
        <p:grpSpPr>
          <a:xfrm>
            <a:off x="3021018" y="2267322"/>
            <a:ext cx="233123" cy="314803"/>
            <a:chOff x="9643931" y="2638711"/>
            <a:chExt cx="377100" cy="377100"/>
          </a:xfrm>
        </p:grpSpPr>
        <p:sp>
          <p:nvSpPr>
            <p:cNvPr id="1079" name="Google Shape;1079;p111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0" name="Google Shape;1080;p111"/>
            <p:cNvSpPr txBox="1"/>
            <p:nvPr/>
          </p:nvSpPr>
          <p:spPr>
            <a:xfrm>
              <a:off x="9659214" y="2669753"/>
              <a:ext cx="3465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</a:t>
              </a:r>
              <a:endParaRPr sz="1100"/>
            </a:p>
          </p:txBody>
        </p:sp>
      </p:grpSp>
      <p:grpSp>
        <p:nvGrpSpPr>
          <p:cNvPr id="1081" name="Google Shape;1081;p111"/>
          <p:cNvGrpSpPr/>
          <p:nvPr/>
        </p:nvGrpSpPr>
        <p:grpSpPr>
          <a:xfrm>
            <a:off x="5884550" y="3302897"/>
            <a:ext cx="233123" cy="276339"/>
            <a:chOff x="9643931" y="2638711"/>
            <a:chExt cx="377100" cy="377100"/>
          </a:xfrm>
        </p:grpSpPr>
        <p:sp>
          <p:nvSpPr>
            <p:cNvPr id="1082" name="Google Shape;1082;p111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3" name="Google Shape;1083;p111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</a:t>
              </a:r>
              <a:endParaRPr sz="1100"/>
            </a:p>
          </p:txBody>
        </p:sp>
      </p:grpSp>
      <p:sp>
        <p:nvSpPr>
          <p:cNvPr id="1084" name="Google Shape;1084;p111"/>
          <p:cNvSpPr/>
          <p:nvPr/>
        </p:nvSpPr>
        <p:spPr>
          <a:xfrm>
            <a:off x="297806" y="3513413"/>
            <a:ext cx="338400" cy="314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85" name="Google Shape;1085;p111"/>
          <p:cNvGrpSpPr/>
          <p:nvPr/>
        </p:nvGrpSpPr>
        <p:grpSpPr>
          <a:xfrm>
            <a:off x="403593" y="3288170"/>
            <a:ext cx="233123" cy="276339"/>
            <a:chOff x="9643931" y="2638711"/>
            <a:chExt cx="377100" cy="377100"/>
          </a:xfrm>
        </p:grpSpPr>
        <p:sp>
          <p:nvSpPr>
            <p:cNvPr id="1086" name="Google Shape;1086;p111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7" name="Google Shape;1087;p111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</a:t>
              </a:r>
              <a:endParaRPr sz="1100"/>
            </a:p>
          </p:txBody>
        </p:sp>
      </p:grpSp>
      <p:sp>
        <p:nvSpPr>
          <p:cNvPr id="1088" name="Google Shape;1088;p111"/>
          <p:cNvSpPr txBox="1"/>
          <p:nvPr/>
        </p:nvSpPr>
        <p:spPr>
          <a:xfrm>
            <a:off x="6117161" y="3333162"/>
            <a:ext cx="2611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‘Save’ 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complete the settings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89" name="Google Shape;1089;p111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Product Inventory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1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24156" y="1025456"/>
            <a:ext cx="5483973" cy="302869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5" name="Google Shape;1095;p11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96" name="Google Shape;1096;p112"/>
          <p:cNvSpPr txBox="1"/>
          <p:nvPr/>
        </p:nvSpPr>
        <p:spPr>
          <a:xfrm>
            <a:off x="-336937" y="511898"/>
            <a:ext cx="5877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Manage Products &gt; Add Product (cont.)</a:t>
            </a:r>
            <a:endParaRPr sz="1100"/>
          </a:p>
        </p:txBody>
      </p:sp>
      <p:pic>
        <p:nvPicPr>
          <p:cNvPr id="1097" name="Google Shape;1097;p1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12"/>
          <p:cNvSpPr txBox="1"/>
          <p:nvPr/>
        </p:nvSpPr>
        <p:spPr>
          <a:xfrm>
            <a:off x="0" y="4889888"/>
            <a:ext cx="2888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 = Liter</a:t>
            </a:r>
            <a:endParaRPr sz="800">
              <a:solidFill>
                <a:srgbClr val="666666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99" name="Google Shape;1099;p112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100" name="Google Shape;1100;p112"/>
          <p:cNvGrpSpPr/>
          <p:nvPr/>
        </p:nvGrpSpPr>
        <p:grpSpPr>
          <a:xfrm>
            <a:off x="6062366" y="1344044"/>
            <a:ext cx="2720599" cy="1133265"/>
            <a:chOff x="2474272" y="3921606"/>
            <a:chExt cx="1919700" cy="956100"/>
          </a:xfrm>
        </p:grpSpPr>
        <p:sp>
          <p:nvSpPr>
            <p:cNvPr id="1101" name="Google Shape;1101;p112"/>
            <p:cNvSpPr/>
            <p:nvPr/>
          </p:nvSpPr>
          <p:spPr>
            <a:xfrm>
              <a:off x="2474272" y="3921606"/>
              <a:ext cx="1919700" cy="9561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2" name="Google Shape;1102;p112"/>
            <p:cNvSpPr txBox="1"/>
            <p:nvPr/>
          </p:nvSpPr>
          <p:spPr>
            <a:xfrm>
              <a:off x="2551069" y="4024518"/>
              <a:ext cx="18429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Create new product for Pina Colada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03" name="Google Shape;1103;p112"/>
          <p:cNvGrpSpPr/>
          <p:nvPr/>
        </p:nvGrpSpPr>
        <p:grpSpPr>
          <a:xfrm>
            <a:off x="5928430" y="1431827"/>
            <a:ext cx="233123" cy="276339"/>
            <a:chOff x="9643931" y="2638711"/>
            <a:chExt cx="377100" cy="377100"/>
          </a:xfrm>
        </p:grpSpPr>
        <p:sp>
          <p:nvSpPr>
            <p:cNvPr id="1104" name="Google Shape;1104;p112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5" name="Google Shape;1105;p112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6</a:t>
              </a:r>
              <a:endParaRPr sz="1100"/>
            </a:p>
          </p:txBody>
        </p:sp>
      </p:grpSp>
      <p:grpSp>
        <p:nvGrpSpPr>
          <p:cNvPr id="1106" name="Google Shape;1106;p112"/>
          <p:cNvGrpSpPr/>
          <p:nvPr/>
        </p:nvGrpSpPr>
        <p:grpSpPr>
          <a:xfrm>
            <a:off x="5928430" y="1957089"/>
            <a:ext cx="233123" cy="276339"/>
            <a:chOff x="9643931" y="2638711"/>
            <a:chExt cx="377100" cy="377100"/>
          </a:xfrm>
        </p:grpSpPr>
        <p:sp>
          <p:nvSpPr>
            <p:cNvPr id="1107" name="Google Shape;1107;p112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112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7</a:t>
              </a:r>
              <a:endParaRPr sz="1100"/>
            </a:p>
          </p:txBody>
        </p:sp>
      </p:grpSp>
      <p:sp>
        <p:nvSpPr>
          <p:cNvPr id="1109" name="Google Shape;1109;p112"/>
          <p:cNvSpPr txBox="1"/>
          <p:nvPr/>
        </p:nvSpPr>
        <p:spPr>
          <a:xfrm>
            <a:off x="6161036" y="1991290"/>
            <a:ext cx="2611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 the selling price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10" name="Google Shape;1110;p112"/>
          <p:cNvSpPr/>
          <p:nvPr/>
        </p:nvSpPr>
        <p:spPr>
          <a:xfrm>
            <a:off x="275663" y="1274399"/>
            <a:ext cx="2658600" cy="314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11" name="Google Shape;1111;p112"/>
          <p:cNvGrpSpPr/>
          <p:nvPr/>
        </p:nvGrpSpPr>
        <p:grpSpPr>
          <a:xfrm>
            <a:off x="855975" y="1062830"/>
            <a:ext cx="233123" cy="314803"/>
            <a:chOff x="9643931" y="2638711"/>
            <a:chExt cx="377100" cy="377100"/>
          </a:xfrm>
        </p:grpSpPr>
        <p:sp>
          <p:nvSpPr>
            <p:cNvPr id="1112" name="Google Shape;1112;p112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112"/>
            <p:cNvSpPr txBox="1"/>
            <p:nvPr/>
          </p:nvSpPr>
          <p:spPr>
            <a:xfrm>
              <a:off x="9659214" y="2669753"/>
              <a:ext cx="3465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6</a:t>
              </a:r>
              <a:endParaRPr sz="1100"/>
            </a:p>
          </p:txBody>
        </p:sp>
      </p:grpSp>
      <p:sp>
        <p:nvSpPr>
          <p:cNvPr id="1114" name="Google Shape;1114;p112"/>
          <p:cNvSpPr/>
          <p:nvPr/>
        </p:nvSpPr>
        <p:spPr>
          <a:xfrm>
            <a:off x="275663" y="3441263"/>
            <a:ext cx="5326800" cy="57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15" name="Google Shape;1115;p112"/>
          <p:cNvGrpSpPr/>
          <p:nvPr/>
        </p:nvGrpSpPr>
        <p:grpSpPr>
          <a:xfrm>
            <a:off x="538105" y="3324761"/>
            <a:ext cx="233123" cy="276339"/>
            <a:chOff x="9643931" y="2638711"/>
            <a:chExt cx="377100" cy="377100"/>
          </a:xfrm>
        </p:grpSpPr>
        <p:sp>
          <p:nvSpPr>
            <p:cNvPr id="1116" name="Google Shape;1116;p112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112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7</a:t>
              </a:r>
              <a:endParaRPr sz="1100"/>
            </a:p>
          </p:txBody>
        </p:sp>
      </p:grpSp>
      <p:grpSp>
        <p:nvGrpSpPr>
          <p:cNvPr id="1118" name="Google Shape;1118;p112"/>
          <p:cNvGrpSpPr/>
          <p:nvPr/>
        </p:nvGrpSpPr>
        <p:grpSpPr>
          <a:xfrm>
            <a:off x="6062369" y="2911573"/>
            <a:ext cx="2720599" cy="727777"/>
            <a:chOff x="2474272" y="3921606"/>
            <a:chExt cx="1919700" cy="1052613"/>
          </a:xfrm>
        </p:grpSpPr>
        <p:sp>
          <p:nvSpPr>
            <p:cNvPr id="1119" name="Google Shape;1119;p112"/>
            <p:cNvSpPr/>
            <p:nvPr/>
          </p:nvSpPr>
          <p:spPr>
            <a:xfrm>
              <a:off x="2474272" y="3921606"/>
              <a:ext cx="1919700" cy="956100"/>
            </a:xfrm>
            <a:prstGeom prst="roundRect">
              <a:avLst>
                <a:gd name="adj" fmla="val 7962"/>
              </a:avLst>
            </a:prstGeom>
            <a:solidFill>
              <a:srgbClr val="EBF3E9"/>
            </a:solidFill>
            <a:ln w="25400" cap="flat" cmpd="sng">
              <a:solidFill>
                <a:srgbClr val="0090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112"/>
            <p:cNvSpPr txBox="1"/>
            <p:nvPr/>
          </p:nvSpPr>
          <p:spPr>
            <a:xfrm>
              <a:off x="2512674" y="4072719"/>
              <a:ext cx="1842900" cy="9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 panose="020B0604020202020204"/>
                <a:buNone/>
              </a:pPr>
              <a:r>
                <a:rPr lang="en-GB" sz="900" b="1" i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Optional: </a:t>
              </a:r>
              <a:endParaRPr sz="9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 panose="020B0604020202020204"/>
                <a:buNone/>
              </a:pPr>
              <a:r>
                <a:rPr lang="en-GB" sz="900" i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SKU, Category, Product Tags, Supplier, Cost </a:t>
              </a:r>
              <a:endParaRPr sz="9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121" name="Google Shape;1121;p112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Product Inventory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1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6250" y="921581"/>
            <a:ext cx="5481000" cy="309050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27" name="Google Shape;1127;p11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8" name="Google Shape;1128;p113"/>
          <p:cNvSpPr txBox="1"/>
          <p:nvPr/>
        </p:nvSpPr>
        <p:spPr>
          <a:xfrm>
            <a:off x="-336937" y="511898"/>
            <a:ext cx="5877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Manage Products &gt; Add Product (cont.)</a:t>
            </a:r>
            <a:endParaRPr sz="1100"/>
          </a:p>
        </p:txBody>
      </p:sp>
      <p:pic>
        <p:nvPicPr>
          <p:cNvPr id="1129" name="Google Shape;1129;p1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13"/>
          <p:cNvSpPr txBox="1"/>
          <p:nvPr/>
        </p:nvSpPr>
        <p:spPr>
          <a:xfrm>
            <a:off x="0" y="4889888"/>
            <a:ext cx="2888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 = Liter</a:t>
            </a:r>
            <a:endParaRPr sz="800">
              <a:solidFill>
                <a:srgbClr val="666666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31" name="Google Shape;1131;p113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132" name="Google Shape;1132;p113"/>
          <p:cNvGrpSpPr/>
          <p:nvPr/>
        </p:nvGrpSpPr>
        <p:grpSpPr>
          <a:xfrm>
            <a:off x="6045472" y="1135447"/>
            <a:ext cx="2737394" cy="2872602"/>
            <a:chOff x="2474272" y="3921606"/>
            <a:chExt cx="1931551" cy="956100"/>
          </a:xfrm>
        </p:grpSpPr>
        <p:sp>
          <p:nvSpPr>
            <p:cNvPr id="1133" name="Google Shape;1133;p113"/>
            <p:cNvSpPr/>
            <p:nvPr/>
          </p:nvSpPr>
          <p:spPr>
            <a:xfrm>
              <a:off x="2474272" y="3921606"/>
              <a:ext cx="1919700" cy="9561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34" name="Google Shape;1134;p113"/>
            <p:cNvSpPr txBox="1"/>
            <p:nvPr/>
          </p:nvSpPr>
          <p:spPr>
            <a:xfrm>
              <a:off x="2562923" y="3965719"/>
              <a:ext cx="1842900" cy="1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Set up ‘</a:t>
              </a: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Composite Inventory</a:t>
              </a: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’ and hit ‘</a:t>
              </a: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save’</a:t>
              </a: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to modify product. Inventory table will be refreshed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35" name="Google Shape;1135;p113"/>
          <p:cNvGrpSpPr/>
          <p:nvPr/>
        </p:nvGrpSpPr>
        <p:grpSpPr>
          <a:xfrm>
            <a:off x="5938555" y="1250364"/>
            <a:ext cx="233123" cy="276339"/>
            <a:chOff x="9643931" y="2638711"/>
            <a:chExt cx="377100" cy="377100"/>
          </a:xfrm>
        </p:grpSpPr>
        <p:sp>
          <p:nvSpPr>
            <p:cNvPr id="1136" name="Google Shape;1136;p113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37" name="Google Shape;1137;p113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8</a:t>
              </a:r>
              <a:endParaRPr sz="1100"/>
            </a:p>
          </p:txBody>
        </p:sp>
      </p:grpSp>
      <p:grpSp>
        <p:nvGrpSpPr>
          <p:cNvPr id="1138" name="Google Shape;1138;p113"/>
          <p:cNvGrpSpPr/>
          <p:nvPr/>
        </p:nvGrpSpPr>
        <p:grpSpPr>
          <a:xfrm>
            <a:off x="5938546" y="1881883"/>
            <a:ext cx="233123" cy="276339"/>
            <a:chOff x="9643931" y="2638711"/>
            <a:chExt cx="377100" cy="377100"/>
          </a:xfrm>
        </p:grpSpPr>
        <p:sp>
          <p:nvSpPr>
            <p:cNvPr id="1139" name="Google Shape;1139;p113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0" name="Google Shape;1140;p113"/>
            <p:cNvSpPr txBox="1"/>
            <p:nvPr/>
          </p:nvSpPr>
          <p:spPr>
            <a:xfrm>
              <a:off x="9659214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9</a:t>
              </a:r>
              <a:endParaRPr sz="1100"/>
            </a:p>
          </p:txBody>
        </p:sp>
      </p:grpSp>
      <p:sp>
        <p:nvSpPr>
          <p:cNvPr id="1141" name="Google Shape;1141;p113"/>
          <p:cNvSpPr txBox="1"/>
          <p:nvPr/>
        </p:nvSpPr>
        <p:spPr>
          <a:xfrm>
            <a:off x="6171161" y="1916084"/>
            <a:ext cx="2611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‘Add Component’ to add your ingredients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42" name="Google Shape;1142;p113"/>
          <p:cNvSpPr/>
          <p:nvPr/>
        </p:nvSpPr>
        <p:spPr>
          <a:xfrm>
            <a:off x="236250" y="943162"/>
            <a:ext cx="2658600" cy="314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43" name="Google Shape;1143;p113"/>
          <p:cNvGrpSpPr/>
          <p:nvPr/>
        </p:nvGrpSpPr>
        <p:grpSpPr>
          <a:xfrm>
            <a:off x="857062" y="788123"/>
            <a:ext cx="233123" cy="314803"/>
            <a:chOff x="9643931" y="2638711"/>
            <a:chExt cx="377100" cy="377100"/>
          </a:xfrm>
        </p:grpSpPr>
        <p:sp>
          <p:nvSpPr>
            <p:cNvPr id="1144" name="Google Shape;1144;p113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5" name="Google Shape;1145;p113"/>
            <p:cNvSpPr txBox="1"/>
            <p:nvPr/>
          </p:nvSpPr>
          <p:spPr>
            <a:xfrm>
              <a:off x="9659214" y="2669753"/>
              <a:ext cx="3465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8</a:t>
              </a:r>
              <a:endParaRPr sz="1100"/>
            </a:p>
          </p:txBody>
        </p:sp>
      </p:grpSp>
      <p:sp>
        <p:nvSpPr>
          <p:cNvPr id="1146" name="Google Shape;1146;p113"/>
          <p:cNvSpPr/>
          <p:nvPr/>
        </p:nvSpPr>
        <p:spPr>
          <a:xfrm>
            <a:off x="2456363" y="2160376"/>
            <a:ext cx="853500" cy="120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47" name="Google Shape;1147;p113"/>
          <p:cNvGrpSpPr/>
          <p:nvPr/>
        </p:nvGrpSpPr>
        <p:grpSpPr>
          <a:xfrm>
            <a:off x="2967282" y="1979904"/>
            <a:ext cx="300074" cy="314803"/>
            <a:chOff x="9589764" y="2638711"/>
            <a:chExt cx="485400" cy="377100"/>
          </a:xfrm>
        </p:grpSpPr>
        <p:sp>
          <p:nvSpPr>
            <p:cNvPr id="1148" name="Google Shape;1148;p113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9" name="Google Shape;1149;p113"/>
            <p:cNvSpPr txBox="1"/>
            <p:nvPr/>
          </p:nvSpPr>
          <p:spPr>
            <a:xfrm>
              <a:off x="9589764" y="2688956"/>
              <a:ext cx="4854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10</a:t>
              </a:r>
              <a:endParaRPr sz="1100"/>
            </a:p>
          </p:txBody>
        </p:sp>
      </p:grpSp>
      <p:sp>
        <p:nvSpPr>
          <p:cNvPr id="1150" name="Google Shape;1150;p113"/>
          <p:cNvSpPr txBox="1"/>
          <p:nvPr/>
        </p:nvSpPr>
        <p:spPr>
          <a:xfrm>
            <a:off x="6171161" y="2382481"/>
            <a:ext cx="2611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Indicate the Default Usage </a:t>
            </a:r>
            <a:r>
              <a:rPr lang="en-GB" sz="800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(Amount of ingredient needed for the product)</a:t>
            </a:r>
            <a:endParaRPr sz="800" i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</a:t>
            </a:r>
            <a:r>
              <a:rPr lang="en-GB" sz="90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</a:t>
            </a:r>
            <a:br>
              <a:rPr lang="en-GB" sz="90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90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0.03L of coconut cream is required to produce </a:t>
            </a:r>
            <a:endParaRPr sz="900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cup of Pina Colada</a:t>
            </a:r>
            <a:endParaRPr sz="900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51" name="Google Shape;1151;p113"/>
          <p:cNvSpPr/>
          <p:nvPr/>
        </p:nvSpPr>
        <p:spPr>
          <a:xfrm>
            <a:off x="324038" y="3706538"/>
            <a:ext cx="351900" cy="276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52" name="Google Shape;1152;p1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09994" y="4145475"/>
            <a:ext cx="2519175" cy="84791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53" name="Google Shape;1153;p113"/>
          <p:cNvSpPr/>
          <p:nvPr/>
        </p:nvSpPr>
        <p:spPr>
          <a:xfrm>
            <a:off x="236250" y="3279591"/>
            <a:ext cx="853500" cy="20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54" name="Google Shape;1154;p113"/>
          <p:cNvGrpSpPr/>
          <p:nvPr/>
        </p:nvGrpSpPr>
        <p:grpSpPr>
          <a:xfrm>
            <a:off x="289387" y="3022216"/>
            <a:ext cx="233123" cy="314803"/>
            <a:chOff x="9643931" y="2638711"/>
            <a:chExt cx="377100" cy="377100"/>
          </a:xfrm>
        </p:grpSpPr>
        <p:sp>
          <p:nvSpPr>
            <p:cNvPr id="1155" name="Google Shape;1155;p113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56" name="Google Shape;1156;p113"/>
            <p:cNvSpPr txBox="1"/>
            <p:nvPr/>
          </p:nvSpPr>
          <p:spPr>
            <a:xfrm>
              <a:off x="9659214" y="2669753"/>
              <a:ext cx="3465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9</a:t>
              </a:r>
              <a:endParaRPr sz="1100"/>
            </a:p>
          </p:txBody>
        </p:sp>
      </p:grpSp>
      <p:cxnSp>
        <p:nvCxnSpPr>
          <p:cNvPr id="1157" name="Google Shape;1157;p113"/>
          <p:cNvCxnSpPr>
            <a:stCxn id="1153" idx="3"/>
            <a:endCxn id="1152" idx="1"/>
          </p:cNvCxnSpPr>
          <p:nvPr/>
        </p:nvCxnSpPr>
        <p:spPr>
          <a:xfrm>
            <a:off x="1089750" y="3383391"/>
            <a:ext cx="720300" cy="11859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8" name="Google Shape;1158;p113"/>
          <p:cNvSpPr txBox="1"/>
          <p:nvPr/>
        </p:nvSpPr>
        <p:spPr>
          <a:xfrm>
            <a:off x="6171161" y="3585322"/>
            <a:ext cx="2611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‘Save’ 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complete the settings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159" name="Google Shape;1159;p113"/>
          <p:cNvGrpSpPr/>
          <p:nvPr/>
        </p:nvGrpSpPr>
        <p:grpSpPr>
          <a:xfrm>
            <a:off x="455832" y="3441157"/>
            <a:ext cx="300074" cy="314803"/>
            <a:chOff x="9589764" y="2638711"/>
            <a:chExt cx="485400" cy="377100"/>
          </a:xfrm>
        </p:grpSpPr>
        <p:sp>
          <p:nvSpPr>
            <p:cNvPr id="1160" name="Google Shape;1160;p113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61" name="Google Shape;1161;p113"/>
            <p:cNvSpPr txBox="1"/>
            <p:nvPr/>
          </p:nvSpPr>
          <p:spPr>
            <a:xfrm>
              <a:off x="9589764" y="2688956"/>
              <a:ext cx="4854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11</a:t>
              </a:r>
              <a:endParaRPr sz="1100"/>
            </a:p>
          </p:txBody>
        </p:sp>
      </p:grpSp>
      <p:grpSp>
        <p:nvGrpSpPr>
          <p:cNvPr id="1162" name="Google Shape;1162;p113"/>
          <p:cNvGrpSpPr/>
          <p:nvPr/>
        </p:nvGrpSpPr>
        <p:grpSpPr>
          <a:xfrm>
            <a:off x="5905088" y="2351632"/>
            <a:ext cx="300074" cy="314803"/>
            <a:chOff x="9589764" y="2638711"/>
            <a:chExt cx="485400" cy="377100"/>
          </a:xfrm>
        </p:grpSpPr>
        <p:sp>
          <p:nvSpPr>
            <p:cNvPr id="1163" name="Google Shape;1163;p113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64" name="Google Shape;1164;p113"/>
            <p:cNvSpPr txBox="1"/>
            <p:nvPr/>
          </p:nvSpPr>
          <p:spPr>
            <a:xfrm>
              <a:off x="9589764" y="2688956"/>
              <a:ext cx="4854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10</a:t>
              </a:r>
              <a:endParaRPr sz="1100"/>
            </a:p>
          </p:txBody>
        </p:sp>
      </p:grpSp>
      <p:grpSp>
        <p:nvGrpSpPr>
          <p:cNvPr id="1165" name="Google Shape;1165;p113"/>
          <p:cNvGrpSpPr/>
          <p:nvPr/>
        </p:nvGrpSpPr>
        <p:grpSpPr>
          <a:xfrm>
            <a:off x="5905079" y="3531691"/>
            <a:ext cx="300074" cy="314803"/>
            <a:chOff x="9589764" y="2638711"/>
            <a:chExt cx="485400" cy="377100"/>
          </a:xfrm>
        </p:grpSpPr>
        <p:sp>
          <p:nvSpPr>
            <p:cNvPr id="1166" name="Google Shape;1166;p113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67" name="Google Shape;1167;p113"/>
            <p:cNvSpPr txBox="1"/>
            <p:nvPr/>
          </p:nvSpPr>
          <p:spPr>
            <a:xfrm>
              <a:off x="9589764" y="2688956"/>
              <a:ext cx="4854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11</a:t>
              </a:r>
              <a:endParaRPr sz="1100"/>
            </a:p>
          </p:txBody>
        </p:sp>
      </p:grpSp>
      <p:sp>
        <p:nvSpPr>
          <p:cNvPr id="1168" name="Google Shape;1168;p113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Product Inventory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14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4" name="Google Shape;1174;p114"/>
          <p:cNvSpPr txBox="1"/>
          <p:nvPr/>
        </p:nvSpPr>
        <p:spPr>
          <a:xfrm>
            <a:off x="-336937" y="511898"/>
            <a:ext cx="5877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Manage Products &gt; Add Product (cont.)</a:t>
            </a:r>
            <a:endParaRPr sz="1100"/>
          </a:p>
        </p:txBody>
      </p:sp>
      <p:pic>
        <p:nvPicPr>
          <p:cNvPr id="1175" name="Google Shape;1175;p1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14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177" name="Google Shape;1177;p114"/>
          <p:cNvGrpSpPr/>
          <p:nvPr/>
        </p:nvGrpSpPr>
        <p:grpSpPr>
          <a:xfrm>
            <a:off x="6031247" y="2279784"/>
            <a:ext cx="2775021" cy="2768425"/>
            <a:chOff x="2474270" y="3921605"/>
            <a:chExt cx="1958101" cy="921426"/>
          </a:xfrm>
        </p:grpSpPr>
        <p:sp>
          <p:nvSpPr>
            <p:cNvPr id="1178" name="Google Shape;1178;p114"/>
            <p:cNvSpPr/>
            <p:nvPr/>
          </p:nvSpPr>
          <p:spPr>
            <a:xfrm>
              <a:off x="2474270" y="3921605"/>
              <a:ext cx="1919700" cy="8709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79" name="Google Shape;1179;p114"/>
            <p:cNvSpPr txBox="1"/>
            <p:nvPr/>
          </p:nvSpPr>
          <p:spPr>
            <a:xfrm>
              <a:off x="2512671" y="3943931"/>
              <a:ext cx="1919700" cy="89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There are 2 ways on how to setup usage: 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GB" sz="900" b="1">
                  <a:solidFill>
                    <a:srgbClr val="00905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</a:br>
              <a:r>
                <a:rPr lang="en-GB" sz="900" b="1">
                  <a:solidFill>
                    <a:srgbClr val="00905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Option 1: </a:t>
              </a:r>
              <a:endParaRPr sz="900" b="1">
                <a:solidFill>
                  <a:srgbClr val="00905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&gt; Leave ‘</a:t>
              </a: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Default Usage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’ as empty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&gt; Key in </a:t>
              </a: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exact amount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of ingredients required for 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  each modifier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rgbClr val="9900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Option 2: </a:t>
              </a:r>
              <a:endParaRPr sz="900" b="1">
                <a:solidFill>
                  <a:srgbClr val="99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&gt; Key in </a:t>
              </a: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basic amount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of ingredients required    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  under ‘</a:t>
              </a: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Default Usage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’ 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&gt; Key in </a:t>
              </a: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additional amount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of ingredients required   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  for each modifier</a:t>
              </a:r>
              <a:r>
                <a:rPr lang="en-GB" sz="800" i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(On top of default usage)</a:t>
              </a:r>
              <a:endParaRPr sz="800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180" name="Google Shape;1180;p114"/>
          <p:cNvSpPr txBox="1"/>
          <p:nvPr/>
        </p:nvSpPr>
        <p:spPr>
          <a:xfrm>
            <a:off x="0" y="4889888"/>
            <a:ext cx="2888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 = Liter</a:t>
            </a:r>
            <a:endParaRPr sz="800">
              <a:solidFill>
                <a:srgbClr val="666666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181" name="Google Shape;1181;p114"/>
          <p:cNvGrpSpPr/>
          <p:nvPr/>
        </p:nvGrpSpPr>
        <p:grpSpPr>
          <a:xfrm>
            <a:off x="6031265" y="874586"/>
            <a:ext cx="2720599" cy="1245559"/>
            <a:chOff x="2474266" y="3921620"/>
            <a:chExt cx="1919700" cy="1931100"/>
          </a:xfrm>
        </p:grpSpPr>
        <p:sp>
          <p:nvSpPr>
            <p:cNvPr id="1182" name="Google Shape;1182;p114"/>
            <p:cNvSpPr/>
            <p:nvPr/>
          </p:nvSpPr>
          <p:spPr>
            <a:xfrm>
              <a:off x="2474266" y="3921620"/>
              <a:ext cx="1919700" cy="19311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83" name="Google Shape;1183;p114"/>
            <p:cNvSpPr txBox="1"/>
            <p:nvPr/>
          </p:nvSpPr>
          <p:spPr>
            <a:xfrm>
              <a:off x="2512668" y="4049863"/>
              <a:ext cx="1842900" cy="16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If your product has modifier, type in the desired amount of ingredients usage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Example: </a:t>
              </a:r>
              <a:endParaRPr sz="900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The large option of Pina Colada will require double amount of each ingredient</a:t>
              </a:r>
              <a:endParaRPr sz="900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184" name="Google Shape;1184;p114"/>
          <p:cNvPicPr preferRelativeResize="0"/>
          <p:nvPr/>
        </p:nvPicPr>
        <p:blipFill rotWithShape="1">
          <a:blip r:embed="rId3"/>
          <a:srcRect t="37287" b="19749"/>
          <a:stretch>
            <a:fillRect/>
          </a:stretch>
        </p:blipFill>
        <p:spPr>
          <a:xfrm>
            <a:off x="222300" y="1173770"/>
            <a:ext cx="5595207" cy="148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85" name="Google Shape;1185;p114"/>
          <p:cNvSpPr/>
          <p:nvPr/>
        </p:nvSpPr>
        <p:spPr>
          <a:xfrm>
            <a:off x="2659538" y="1273781"/>
            <a:ext cx="2362500" cy="128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9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6" name="Google Shape;1186;p114"/>
          <p:cNvSpPr/>
          <p:nvPr/>
        </p:nvSpPr>
        <p:spPr>
          <a:xfrm>
            <a:off x="1398956" y="1273781"/>
            <a:ext cx="790200" cy="128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9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87" name="Google Shape;1187;p114"/>
          <p:cNvPicPr preferRelativeResize="0"/>
          <p:nvPr/>
        </p:nvPicPr>
        <p:blipFill rotWithShape="1">
          <a:blip r:embed="rId4"/>
          <a:srcRect b="14471"/>
          <a:stretch>
            <a:fillRect/>
          </a:stretch>
        </p:blipFill>
        <p:spPr>
          <a:xfrm>
            <a:off x="222300" y="3026897"/>
            <a:ext cx="5595206" cy="163158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88" name="Google Shape;1188;p114"/>
          <p:cNvSpPr/>
          <p:nvPr/>
        </p:nvSpPr>
        <p:spPr>
          <a:xfrm>
            <a:off x="1398956" y="3243291"/>
            <a:ext cx="790200" cy="1306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9" name="Google Shape;1189;p114"/>
          <p:cNvSpPr/>
          <p:nvPr/>
        </p:nvSpPr>
        <p:spPr>
          <a:xfrm>
            <a:off x="2659631" y="3243300"/>
            <a:ext cx="2362500" cy="1306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0" name="Google Shape;1190;p114"/>
          <p:cNvSpPr/>
          <p:nvPr/>
        </p:nvSpPr>
        <p:spPr>
          <a:xfrm>
            <a:off x="222300" y="932569"/>
            <a:ext cx="985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05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 1</a:t>
            </a:r>
            <a:endParaRPr sz="1100" b="1">
              <a:solidFill>
                <a:srgbClr val="00905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91" name="Google Shape;1191;p114"/>
          <p:cNvSpPr/>
          <p:nvPr/>
        </p:nvSpPr>
        <p:spPr>
          <a:xfrm>
            <a:off x="222300" y="2803144"/>
            <a:ext cx="985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99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 2</a:t>
            </a:r>
            <a:endParaRPr sz="1100" b="1">
              <a:solidFill>
                <a:srgbClr val="99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92" name="Google Shape;1192;p114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Product Inventory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115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15"/>
          <p:cNvSpPr txBox="1"/>
          <p:nvPr/>
        </p:nvSpPr>
        <p:spPr>
          <a:xfrm>
            <a:off x="539550" y="3507850"/>
            <a:ext cx="420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Manage Products (CSV)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99" name="Google Shape;1199;p115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75274" y="4547768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77" y="1460558"/>
            <a:ext cx="5193257" cy="2210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04" name="Google Shape;1204;p11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5" name="Google Shape;1205;p116"/>
          <p:cNvSpPr txBox="1"/>
          <p:nvPr/>
        </p:nvSpPr>
        <p:spPr>
          <a:xfrm>
            <a:off x="-336937" y="511898"/>
            <a:ext cx="4908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 dirty="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</a:t>
            </a:r>
            <a:r>
              <a:rPr lang="en-GB" sz="1800" b="1" dirty="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Import CSV</a:t>
            </a:r>
            <a:endParaRPr sz="1100" dirty="0"/>
          </a:p>
        </p:txBody>
      </p:sp>
      <p:pic>
        <p:nvPicPr>
          <p:cNvPr id="1206" name="Google Shape;1206;p1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16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08" name="Google Shape;1208;p116"/>
          <p:cNvSpPr/>
          <p:nvPr/>
        </p:nvSpPr>
        <p:spPr>
          <a:xfrm>
            <a:off x="6265238" y="1569394"/>
            <a:ext cx="2387700" cy="5622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09" name="Google Shape;1209;p116"/>
          <p:cNvSpPr txBox="1"/>
          <p:nvPr/>
        </p:nvSpPr>
        <p:spPr>
          <a:xfrm>
            <a:off x="6448925" y="2636417"/>
            <a:ext cx="1901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1210" name="Google Shape;1210;p116"/>
          <p:cNvGrpSpPr/>
          <p:nvPr/>
        </p:nvGrpSpPr>
        <p:grpSpPr>
          <a:xfrm>
            <a:off x="6152006" y="2780819"/>
            <a:ext cx="2591187" cy="1712903"/>
            <a:chOff x="7540346" y="5169820"/>
            <a:chExt cx="2705070" cy="1120057"/>
          </a:xfrm>
        </p:grpSpPr>
        <p:grpSp>
          <p:nvGrpSpPr>
            <p:cNvPr id="1211" name="Google Shape;1211;p116"/>
            <p:cNvGrpSpPr/>
            <p:nvPr/>
          </p:nvGrpSpPr>
          <p:grpSpPr>
            <a:xfrm>
              <a:off x="7540346" y="5288411"/>
              <a:ext cx="2705070" cy="1001466"/>
              <a:chOff x="2474268" y="3793481"/>
              <a:chExt cx="1226400" cy="943800"/>
            </a:xfrm>
          </p:grpSpPr>
          <p:sp>
            <p:nvSpPr>
              <p:cNvPr id="1212" name="Google Shape;1212;p116"/>
              <p:cNvSpPr/>
              <p:nvPr/>
            </p:nvSpPr>
            <p:spPr>
              <a:xfrm>
                <a:off x="2474268" y="3793481"/>
                <a:ext cx="1226400" cy="943800"/>
              </a:xfrm>
              <a:prstGeom prst="roundRect">
                <a:avLst>
                  <a:gd name="adj" fmla="val 7962"/>
                </a:avLst>
              </a:prstGeom>
              <a:solidFill>
                <a:srgbClr val="FFF9F7"/>
              </a:solidFill>
              <a:ln w="2540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13" name="Google Shape;1213;p116"/>
              <p:cNvSpPr txBox="1"/>
              <p:nvPr/>
            </p:nvSpPr>
            <p:spPr>
              <a:xfrm>
                <a:off x="2548409" y="3895781"/>
                <a:ext cx="1078200" cy="76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Following features are not supported by CSV import:</a:t>
                </a:r>
                <a:endParaRPr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342900" marR="0" lvl="0" indent="-2222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900"/>
                  <a:buFont typeface="Roboto" panose="02000000000000000000"/>
                  <a:buAutoNum type="alphaLcPeriod"/>
                </a:pPr>
                <a:r>
                  <a:rPr lang="en-GB" sz="9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Composite &amp; Serialized Inventory</a:t>
                </a:r>
                <a:endParaRPr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342900" marR="0" lvl="0" indent="-2222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900"/>
                  <a:buFont typeface="Roboto" panose="02000000000000000000"/>
                  <a:buAutoNum type="alphaLcPeriod"/>
                </a:pPr>
                <a:r>
                  <a:rPr lang="en-GB" sz="9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Single &amp; Multiple Choice Modifier</a:t>
                </a:r>
                <a:endParaRPr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342900" marR="0" lvl="0" indent="-2222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900"/>
                  <a:buFont typeface="Roboto" panose="02000000000000000000"/>
                  <a:buAutoNum type="alphaLcPeriod"/>
                </a:pPr>
                <a:r>
                  <a:rPr lang="en-GB" sz="9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Products that are not ‘Tracking Stock Level</a:t>
                </a:r>
                <a:endParaRPr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sp>
          <p:nvSpPr>
            <p:cNvPr id="1214" name="Google Shape;1214;p116"/>
            <p:cNvSpPr txBox="1"/>
            <p:nvPr/>
          </p:nvSpPr>
          <p:spPr>
            <a:xfrm>
              <a:off x="8133229" y="5169820"/>
              <a:ext cx="1519500" cy="156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Important Note</a:t>
              </a:r>
              <a:endParaRPr sz="1100"/>
            </a:p>
          </p:txBody>
        </p:sp>
      </p:grpSp>
      <p:sp>
        <p:nvSpPr>
          <p:cNvPr id="1216" name="Google Shape;1216;p116"/>
          <p:cNvSpPr/>
          <p:nvPr/>
        </p:nvSpPr>
        <p:spPr>
          <a:xfrm>
            <a:off x="4130565" y="2044359"/>
            <a:ext cx="456973" cy="230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17" name="Google Shape;1217;p116"/>
          <p:cNvSpPr txBox="1"/>
          <p:nvPr/>
        </p:nvSpPr>
        <p:spPr>
          <a:xfrm>
            <a:off x="6419588" y="1759031"/>
            <a:ext cx="2079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‘Import CSV’ button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218" name="Google Shape;1218;p116"/>
          <p:cNvGrpSpPr/>
          <p:nvPr/>
        </p:nvGrpSpPr>
        <p:grpSpPr>
          <a:xfrm>
            <a:off x="6146653" y="1724858"/>
            <a:ext cx="233123" cy="276339"/>
            <a:chOff x="9643931" y="2638711"/>
            <a:chExt cx="377100" cy="377100"/>
          </a:xfrm>
        </p:grpSpPr>
        <p:sp>
          <p:nvSpPr>
            <p:cNvPr id="1219" name="Google Shape;1219;p116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20" name="Google Shape;1220;p116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grpSp>
        <p:nvGrpSpPr>
          <p:cNvPr id="1221" name="Google Shape;1221;p116"/>
          <p:cNvGrpSpPr/>
          <p:nvPr/>
        </p:nvGrpSpPr>
        <p:grpSpPr>
          <a:xfrm>
            <a:off x="4055419" y="1828761"/>
            <a:ext cx="233123" cy="276339"/>
            <a:chOff x="9643931" y="2638711"/>
            <a:chExt cx="377100" cy="377100"/>
          </a:xfrm>
        </p:grpSpPr>
        <p:sp>
          <p:nvSpPr>
            <p:cNvPr id="1222" name="Google Shape;1222;p116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23" name="Google Shape;1223;p116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sp>
        <p:nvSpPr>
          <p:cNvPr id="1224" name="Google Shape;1224;p116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Manage Product (CSV)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8" y="988044"/>
            <a:ext cx="5497724" cy="3476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" name="Google Shape;1229;p11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0" name="Google Shape;1230;p117"/>
          <p:cNvSpPr txBox="1"/>
          <p:nvPr/>
        </p:nvSpPr>
        <p:spPr>
          <a:xfrm>
            <a:off x="-336937" y="511898"/>
            <a:ext cx="4908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Manage Products &gt; Import CSV</a:t>
            </a:r>
            <a:endParaRPr sz="1100"/>
          </a:p>
        </p:txBody>
      </p:sp>
      <p:pic>
        <p:nvPicPr>
          <p:cNvPr id="1231" name="Google Shape;1231;p1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17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34" name="Google Shape;1234;p117"/>
          <p:cNvSpPr/>
          <p:nvPr/>
        </p:nvSpPr>
        <p:spPr>
          <a:xfrm>
            <a:off x="4304337" y="2783837"/>
            <a:ext cx="972000" cy="195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35" name="Google Shape;1235;p117"/>
          <p:cNvSpPr/>
          <p:nvPr/>
        </p:nvSpPr>
        <p:spPr>
          <a:xfrm>
            <a:off x="6297338" y="2017350"/>
            <a:ext cx="2167200" cy="6204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36" name="Google Shape;1236;p117"/>
          <p:cNvSpPr txBox="1"/>
          <p:nvPr/>
        </p:nvSpPr>
        <p:spPr>
          <a:xfrm>
            <a:off x="6406682" y="2895299"/>
            <a:ext cx="1901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1237" name="Google Shape;1237;p117"/>
          <p:cNvGrpSpPr/>
          <p:nvPr/>
        </p:nvGrpSpPr>
        <p:grpSpPr>
          <a:xfrm>
            <a:off x="6174066" y="2207595"/>
            <a:ext cx="233123" cy="276339"/>
            <a:chOff x="9643931" y="2638711"/>
            <a:chExt cx="377100" cy="377100"/>
          </a:xfrm>
        </p:grpSpPr>
        <p:sp>
          <p:nvSpPr>
            <p:cNvPr id="1238" name="Google Shape;1238;p117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39" name="Google Shape;1239;p117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grpSp>
        <p:nvGrpSpPr>
          <p:cNvPr id="1240" name="Google Shape;1240;p117"/>
          <p:cNvGrpSpPr/>
          <p:nvPr/>
        </p:nvGrpSpPr>
        <p:grpSpPr>
          <a:xfrm>
            <a:off x="4156629" y="2611910"/>
            <a:ext cx="233123" cy="276339"/>
            <a:chOff x="9643931" y="2638711"/>
            <a:chExt cx="377100" cy="377100"/>
          </a:xfrm>
        </p:grpSpPr>
        <p:sp>
          <p:nvSpPr>
            <p:cNvPr id="1241" name="Google Shape;1241;p117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2" name="Google Shape;1242;p117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sp>
        <p:nvSpPr>
          <p:cNvPr id="1243" name="Google Shape;1243;p117"/>
          <p:cNvSpPr txBox="1"/>
          <p:nvPr/>
        </p:nvSpPr>
        <p:spPr>
          <a:xfrm>
            <a:off x="6454350" y="2241778"/>
            <a:ext cx="2079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‘Download template’</a:t>
            </a:r>
            <a:endParaRPr sz="9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44" name="Google Shape;1244;p117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Manage Product (CSV)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1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0" name="Google Shape;1250;p118"/>
          <p:cNvSpPr txBox="1"/>
          <p:nvPr/>
        </p:nvSpPr>
        <p:spPr>
          <a:xfrm>
            <a:off x="-336937" y="511898"/>
            <a:ext cx="4908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Manage Products &gt; Import CSV</a:t>
            </a:r>
            <a:endParaRPr sz="1100"/>
          </a:p>
        </p:txBody>
      </p:sp>
      <p:pic>
        <p:nvPicPr>
          <p:cNvPr id="1251" name="Google Shape;1251;p1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18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53" name="Google Shape;1253;p118"/>
          <p:cNvSpPr/>
          <p:nvPr/>
        </p:nvSpPr>
        <p:spPr>
          <a:xfrm>
            <a:off x="1678113" y="998244"/>
            <a:ext cx="2634000" cy="9855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254" name="Google Shape;1254;p1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1500" y="2193834"/>
            <a:ext cx="8420994" cy="865903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55" name="Google Shape;1255;p118"/>
          <p:cNvSpPr/>
          <p:nvPr/>
        </p:nvSpPr>
        <p:spPr>
          <a:xfrm>
            <a:off x="361500" y="2193891"/>
            <a:ext cx="9252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6" name="Google Shape;1256;p118"/>
          <p:cNvSpPr/>
          <p:nvPr/>
        </p:nvSpPr>
        <p:spPr>
          <a:xfrm>
            <a:off x="1286700" y="2193891"/>
            <a:ext cx="10194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7" name="Google Shape;1257;p118"/>
          <p:cNvSpPr/>
          <p:nvPr/>
        </p:nvSpPr>
        <p:spPr>
          <a:xfrm>
            <a:off x="2305950" y="2193891"/>
            <a:ext cx="8910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8" name="Google Shape;1258;p118"/>
          <p:cNvSpPr/>
          <p:nvPr/>
        </p:nvSpPr>
        <p:spPr>
          <a:xfrm>
            <a:off x="3196950" y="2193900"/>
            <a:ext cx="8910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9" name="Google Shape;1259;p118"/>
          <p:cNvSpPr/>
          <p:nvPr/>
        </p:nvSpPr>
        <p:spPr>
          <a:xfrm>
            <a:off x="5077013" y="2193900"/>
            <a:ext cx="9252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60" name="Google Shape;1260;p118"/>
          <p:cNvGrpSpPr/>
          <p:nvPr/>
        </p:nvGrpSpPr>
        <p:grpSpPr>
          <a:xfrm>
            <a:off x="1541978" y="1122011"/>
            <a:ext cx="233123" cy="276339"/>
            <a:chOff x="9643931" y="2638711"/>
            <a:chExt cx="377100" cy="377100"/>
          </a:xfrm>
        </p:grpSpPr>
        <p:sp>
          <p:nvSpPr>
            <p:cNvPr id="1261" name="Google Shape;1261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62" name="Google Shape;1262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solidFill>
              <a:srgbClr val="FFFC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grpSp>
        <p:nvGrpSpPr>
          <p:cNvPr id="1263" name="Google Shape;1263;p118"/>
          <p:cNvGrpSpPr/>
          <p:nvPr/>
        </p:nvGrpSpPr>
        <p:grpSpPr>
          <a:xfrm>
            <a:off x="708028" y="2900511"/>
            <a:ext cx="233123" cy="276339"/>
            <a:chOff x="9643931" y="2638711"/>
            <a:chExt cx="377100" cy="377100"/>
          </a:xfrm>
        </p:grpSpPr>
        <p:sp>
          <p:nvSpPr>
            <p:cNvPr id="1264" name="Google Shape;1264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65" name="Google Shape;1265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sp>
        <p:nvSpPr>
          <p:cNvPr id="1266" name="Google Shape;1266;p118"/>
          <p:cNvSpPr txBox="1"/>
          <p:nvPr/>
        </p:nvSpPr>
        <p:spPr>
          <a:xfrm>
            <a:off x="1775763" y="1052244"/>
            <a:ext cx="268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SKU (Stock Keeping Unit) 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Required (Must be unique; no space &amp; symbols)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267" name="Google Shape;1267;p118"/>
          <p:cNvGrpSpPr/>
          <p:nvPr/>
        </p:nvGrpSpPr>
        <p:grpSpPr>
          <a:xfrm>
            <a:off x="1541978" y="1526908"/>
            <a:ext cx="233123" cy="276339"/>
            <a:chOff x="9643931" y="2638711"/>
            <a:chExt cx="377100" cy="377100"/>
          </a:xfrm>
        </p:grpSpPr>
        <p:sp>
          <p:nvSpPr>
            <p:cNvPr id="1268" name="Google Shape;1268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69" name="Google Shape;1269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solidFill>
              <a:srgbClr val="FFFC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sp>
        <p:nvSpPr>
          <p:cNvPr id="1270" name="Google Shape;1270;p118"/>
          <p:cNvSpPr txBox="1"/>
          <p:nvPr/>
        </p:nvSpPr>
        <p:spPr>
          <a:xfrm>
            <a:off x="1775763" y="1514938"/>
            <a:ext cx="263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Parent Product SKU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(Use when your product has variance)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271" name="Google Shape;1271;p118"/>
          <p:cNvGrpSpPr/>
          <p:nvPr/>
        </p:nvGrpSpPr>
        <p:grpSpPr>
          <a:xfrm>
            <a:off x="1680253" y="2900501"/>
            <a:ext cx="233123" cy="276339"/>
            <a:chOff x="9643931" y="2638711"/>
            <a:chExt cx="377100" cy="377100"/>
          </a:xfrm>
        </p:grpSpPr>
        <p:sp>
          <p:nvSpPr>
            <p:cNvPr id="1272" name="Google Shape;1272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73" name="Google Shape;1273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grpSp>
        <p:nvGrpSpPr>
          <p:cNvPr id="1274" name="Google Shape;1274;p118"/>
          <p:cNvGrpSpPr/>
          <p:nvPr/>
        </p:nvGrpSpPr>
        <p:grpSpPr>
          <a:xfrm>
            <a:off x="2635378" y="2900511"/>
            <a:ext cx="233123" cy="276339"/>
            <a:chOff x="9643931" y="2638711"/>
            <a:chExt cx="377100" cy="377100"/>
          </a:xfrm>
        </p:grpSpPr>
        <p:sp>
          <p:nvSpPr>
            <p:cNvPr id="1275" name="Google Shape;1275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76" name="Google Shape;1276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grpSp>
        <p:nvGrpSpPr>
          <p:cNvPr id="1277" name="Google Shape;1277;p118"/>
          <p:cNvGrpSpPr/>
          <p:nvPr/>
        </p:nvGrpSpPr>
        <p:grpSpPr>
          <a:xfrm>
            <a:off x="3532978" y="2900511"/>
            <a:ext cx="233123" cy="276339"/>
            <a:chOff x="9643931" y="2638711"/>
            <a:chExt cx="377100" cy="377100"/>
          </a:xfrm>
        </p:grpSpPr>
        <p:sp>
          <p:nvSpPr>
            <p:cNvPr id="1278" name="Google Shape;1278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79" name="Google Shape;1279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</a:t>
              </a:r>
              <a:endParaRPr sz="1100"/>
            </a:p>
          </p:txBody>
        </p:sp>
      </p:grpSp>
      <p:grpSp>
        <p:nvGrpSpPr>
          <p:cNvPr id="1280" name="Google Shape;1280;p118"/>
          <p:cNvGrpSpPr/>
          <p:nvPr/>
        </p:nvGrpSpPr>
        <p:grpSpPr>
          <a:xfrm>
            <a:off x="5420719" y="2900511"/>
            <a:ext cx="233123" cy="276339"/>
            <a:chOff x="9643931" y="2638711"/>
            <a:chExt cx="377100" cy="377100"/>
          </a:xfrm>
        </p:grpSpPr>
        <p:sp>
          <p:nvSpPr>
            <p:cNvPr id="1281" name="Google Shape;1281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2" name="Google Shape;1282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6</a:t>
              </a:r>
              <a:endParaRPr sz="1100"/>
            </a:p>
          </p:txBody>
        </p:sp>
      </p:grpSp>
      <p:sp>
        <p:nvSpPr>
          <p:cNvPr id="1283" name="Google Shape;1283;p118"/>
          <p:cNvSpPr/>
          <p:nvPr/>
        </p:nvSpPr>
        <p:spPr>
          <a:xfrm>
            <a:off x="4879767" y="998263"/>
            <a:ext cx="2504100" cy="9855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1284" name="Google Shape;1284;p118"/>
          <p:cNvGrpSpPr/>
          <p:nvPr/>
        </p:nvGrpSpPr>
        <p:grpSpPr>
          <a:xfrm>
            <a:off x="4750196" y="1148458"/>
            <a:ext cx="221622" cy="276339"/>
            <a:chOff x="9643931" y="2638711"/>
            <a:chExt cx="377100" cy="377100"/>
          </a:xfrm>
        </p:grpSpPr>
        <p:sp>
          <p:nvSpPr>
            <p:cNvPr id="1285" name="Google Shape;1285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6" name="Google Shape;1286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solidFill>
              <a:srgbClr val="FFFC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sp>
        <p:nvSpPr>
          <p:cNvPr id="1287" name="Google Shape;1287;p118"/>
          <p:cNvSpPr txBox="1"/>
          <p:nvPr/>
        </p:nvSpPr>
        <p:spPr>
          <a:xfrm>
            <a:off x="4984331" y="1078681"/>
            <a:ext cx="2229000" cy="4155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Name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Required (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 not use #, $, &amp;. symbols)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288" name="Google Shape;1288;p118"/>
          <p:cNvGrpSpPr/>
          <p:nvPr/>
        </p:nvGrpSpPr>
        <p:grpSpPr>
          <a:xfrm>
            <a:off x="4750196" y="1561333"/>
            <a:ext cx="221622" cy="276339"/>
            <a:chOff x="9643931" y="2638711"/>
            <a:chExt cx="377100" cy="377100"/>
          </a:xfrm>
        </p:grpSpPr>
        <p:sp>
          <p:nvSpPr>
            <p:cNvPr id="1289" name="Google Shape;1289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90" name="Google Shape;1290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solidFill>
              <a:srgbClr val="FFFC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</a:t>
              </a:r>
              <a:endParaRPr sz="1100"/>
            </a:p>
          </p:txBody>
        </p:sp>
      </p:grpSp>
      <p:sp>
        <p:nvSpPr>
          <p:cNvPr id="1291" name="Google Shape;1291;p118"/>
          <p:cNvSpPr txBox="1"/>
          <p:nvPr/>
        </p:nvSpPr>
        <p:spPr>
          <a:xfrm>
            <a:off x="4984331" y="1509125"/>
            <a:ext cx="2145600" cy="4155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Category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(Group of products)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92" name="Google Shape;1292;p118"/>
          <p:cNvSpPr/>
          <p:nvPr/>
        </p:nvSpPr>
        <p:spPr>
          <a:xfrm>
            <a:off x="631341" y="3564450"/>
            <a:ext cx="2256900" cy="9855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1293" name="Google Shape;1293;p118"/>
          <p:cNvGrpSpPr/>
          <p:nvPr/>
        </p:nvGrpSpPr>
        <p:grpSpPr>
          <a:xfrm>
            <a:off x="511800" y="3688217"/>
            <a:ext cx="233123" cy="276339"/>
            <a:chOff x="9643931" y="2638711"/>
            <a:chExt cx="377100" cy="377100"/>
          </a:xfrm>
        </p:grpSpPr>
        <p:sp>
          <p:nvSpPr>
            <p:cNvPr id="1294" name="Google Shape;1294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95" name="Google Shape;1295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solidFill>
              <a:srgbClr val="FFFC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</a:t>
              </a:r>
              <a:endParaRPr sz="1100"/>
            </a:p>
          </p:txBody>
        </p:sp>
      </p:grpSp>
      <p:grpSp>
        <p:nvGrpSpPr>
          <p:cNvPr id="1296" name="Google Shape;1296;p118"/>
          <p:cNvGrpSpPr/>
          <p:nvPr/>
        </p:nvGrpSpPr>
        <p:grpSpPr>
          <a:xfrm>
            <a:off x="511800" y="4093114"/>
            <a:ext cx="233123" cy="276339"/>
            <a:chOff x="9643931" y="2638711"/>
            <a:chExt cx="377100" cy="377100"/>
          </a:xfrm>
        </p:grpSpPr>
        <p:sp>
          <p:nvSpPr>
            <p:cNvPr id="1297" name="Google Shape;1297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98" name="Google Shape;1298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solidFill>
              <a:srgbClr val="FFFC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6</a:t>
              </a:r>
              <a:endParaRPr sz="1100"/>
            </a:p>
          </p:txBody>
        </p:sp>
      </p:grpSp>
      <p:sp>
        <p:nvSpPr>
          <p:cNvPr id="1299" name="Google Shape;1299;p118"/>
          <p:cNvSpPr txBox="1"/>
          <p:nvPr/>
        </p:nvSpPr>
        <p:spPr>
          <a:xfrm>
            <a:off x="775903" y="3618450"/>
            <a:ext cx="2042700" cy="4155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Price Type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Required (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Only Fixed/Variable/Unit)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00" name="Google Shape;1300;p118"/>
          <p:cNvSpPr txBox="1"/>
          <p:nvPr/>
        </p:nvSpPr>
        <p:spPr>
          <a:xfrm>
            <a:off x="775903" y="4081144"/>
            <a:ext cx="2042700" cy="4155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Unit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Only Required if price type is Unit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01" name="Google Shape;1301;p118"/>
          <p:cNvSpPr/>
          <p:nvPr/>
        </p:nvSpPr>
        <p:spPr>
          <a:xfrm>
            <a:off x="3431175" y="3564450"/>
            <a:ext cx="2256900" cy="9855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1302" name="Google Shape;1302;p118"/>
          <p:cNvGrpSpPr/>
          <p:nvPr/>
        </p:nvGrpSpPr>
        <p:grpSpPr>
          <a:xfrm>
            <a:off x="3311634" y="3714636"/>
            <a:ext cx="233123" cy="276339"/>
            <a:chOff x="9643931" y="2638711"/>
            <a:chExt cx="377100" cy="377100"/>
          </a:xfrm>
        </p:grpSpPr>
        <p:sp>
          <p:nvSpPr>
            <p:cNvPr id="1303" name="Google Shape;1303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04" name="Google Shape;1304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solidFill>
              <a:srgbClr val="FFFC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7</a:t>
              </a:r>
              <a:endParaRPr sz="1100"/>
            </a:p>
          </p:txBody>
        </p:sp>
      </p:grpSp>
      <p:grpSp>
        <p:nvGrpSpPr>
          <p:cNvPr id="1305" name="Google Shape;1305;p118"/>
          <p:cNvGrpSpPr/>
          <p:nvPr/>
        </p:nvGrpSpPr>
        <p:grpSpPr>
          <a:xfrm>
            <a:off x="3311634" y="4174770"/>
            <a:ext cx="233123" cy="276339"/>
            <a:chOff x="9643931" y="2638711"/>
            <a:chExt cx="377100" cy="377100"/>
          </a:xfrm>
        </p:grpSpPr>
        <p:sp>
          <p:nvSpPr>
            <p:cNvPr id="1306" name="Google Shape;1306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07" name="Google Shape;1307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solidFill>
              <a:srgbClr val="FFFC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8</a:t>
              </a:r>
              <a:endParaRPr sz="1100"/>
            </a:p>
          </p:txBody>
        </p:sp>
      </p:grpSp>
      <p:sp>
        <p:nvSpPr>
          <p:cNvPr id="1308" name="Google Shape;1308;p118"/>
          <p:cNvSpPr txBox="1"/>
          <p:nvPr/>
        </p:nvSpPr>
        <p:spPr>
          <a:xfrm>
            <a:off x="3544256" y="3611119"/>
            <a:ext cx="217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Price 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Exclude tax; no currency sign)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09" name="Google Shape;1309;p118"/>
          <p:cNvSpPr txBox="1"/>
          <p:nvPr/>
        </p:nvSpPr>
        <p:spPr>
          <a:xfrm>
            <a:off x="3544256" y="4105003"/>
            <a:ext cx="2144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Cost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Exclude tax; no currency sign)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10" name="Google Shape;1310;p118"/>
          <p:cNvSpPr/>
          <p:nvPr/>
        </p:nvSpPr>
        <p:spPr>
          <a:xfrm>
            <a:off x="6144850" y="3564450"/>
            <a:ext cx="2256900" cy="6354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311" name="Google Shape;1311;p118"/>
          <p:cNvGrpSpPr/>
          <p:nvPr/>
        </p:nvGrpSpPr>
        <p:grpSpPr>
          <a:xfrm>
            <a:off x="6038934" y="3714636"/>
            <a:ext cx="233123" cy="276339"/>
            <a:chOff x="9643931" y="2638711"/>
            <a:chExt cx="377100" cy="377100"/>
          </a:xfrm>
        </p:grpSpPr>
        <p:sp>
          <p:nvSpPr>
            <p:cNvPr id="1312" name="Google Shape;1312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13" name="Google Shape;1313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solidFill>
              <a:srgbClr val="FFFC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9</a:t>
              </a:r>
              <a:endParaRPr sz="1100"/>
            </a:p>
          </p:txBody>
        </p:sp>
      </p:grpSp>
      <p:sp>
        <p:nvSpPr>
          <p:cNvPr id="1314" name="Google Shape;1314;p118"/>
          <p:cNvSpPr txBox="1"/>
          <p:nvPr/>
        </p:nvSpPr>
        <p:spPr>
          <a:xfrm>
            <a:off x="6258066" y="3656016"/>
            <a:ext cx="21777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Supplier Price 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(Exclude tax; no currency sign)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15" name="Google Shape;1315;p118"/>
          <p:cNvSpPr/>
          <p:nvPr/>
        </p:nvSpPr>
        <p:spPr>
          <a:xfrm>
            <a:off x="4087950" y="2193881"/>
            <a:ext cx="9891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6" name="Google Shape;1316;p118"/>
          <p:cNvSpPr/>
          <p:nvPr/>
        </p:nvSpPr>
        <p:spPr>
          <a:xfrm>
            <a:off x="5996850" y="2193881"/>
            <a:ext cx="9252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7" name="Google Shape;1317;p118"/>
          <p:cNvSpPr/>
          <p:nvPr/>
        </p:nvSpPr>
        <p:spPr>
          <a:xfrm>
            <a:off x="6919500" y="2193881"/>
            <a:ext cx="9252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8" name="Google Shape;1318;p118"/>
          <p:cNvSpPr/>
          <p:nvPr/>
        </p:nvSpPr>
        <p:spPr>
          <a:xfrm>
            <a:off x="7842150" y="2193881"/>
            <a:ext cx="9402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19" name="Google Shape;1319;p118"/>
          <p:cNvGrpSpPr/>
          <p:nvPr/>
        </p:nvGrpSpPr>
        <p:grpSpPr>
          <a:xfrm>
            <a:off x="8203228" y="2900511"/>
            <a:ext cx="233123" cy="276339"/>
            <a:chOff x="9643931" y="2638711"/>
            <a:chExt cx="377100" cy="377100"/>
          </a:xfrm>
        </p:grpSpPr>
        <p:sp>
          <p:nvSpPr>
            <p:cNvPr id="1320" name="Google Shape;1320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1" name="Google Shape;1321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9</a:t>
              </a:r>
              <a:endParaRPr sz="1100"/>
            </a:p>
          </p:txBody>
        </p:sp>
      </p:grpSp>
      <p:grpSp>
        <p:nvGrpSpPr>
          <p:cNvPr id="1322" name="Google Shape;1322;p118"/>
          <p:cNvGrpSpPr/>
          <p:nvPr/>
        </p:nvGrpSpPr>
        <p:grpSpPr>
          <a:xfrm>
            <a:off x="7266028" y="2900511"/>
            <a:ext cx="233123" cy="276339"/>
            <a:chOff x="9643931" y="2638711"/>
            <a:chExt cx="377100" cy="377100"/>
          </a:xfrm>
        </p:grpSpPr>
        <p:sp>
          <p:nvSpPr>
            <p:cNvPr id="1323" name="Google Shape;1323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4" name="Google Shape;1324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8</a:t>
              </a:r>
              <a:endParaRPr sz="1100"/>
            </a:p>
          </p:txBody>
        </p:sp>
      </p:grpSp>
      <p:grpSp>
        <p:nvGrpSpPr>
          <p:cNvPr id="1325" name="Google Shape;1325;p118"/>
          <p:cNvGrpSpPr/>
          <p:nvPr/>
        </p:nvGrpSpPr>
        <p:grpSpPr>
          <a:xfrm>
            <a:off x="6328819" y="2900511"/>
            <a:ext cx="233123" cy="276339"/>
            <a:chOff x="9643931" y="2638711"/>
            <a:chExt cx="377100" cy="377100"/>
          </a:xfrm>
        </p:grpSpPr>
        <p:sp>
          <p:nvSpPr>
            <p:cNvPr id="1326" name="Google Shape;1326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7" name="Google Shape;1327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7</a:t>
              </a:r>
              <a:endParaRPr sz="1100"/>
            </a:p>
          </p:txBody>
        </p:sp>
      </p:grpSp>
      <p:grpSp>
        <p:nvGrpSpPr>
          <p:cNvPr id="1328" name="Google Shape;1328;p118"/>
          <p:cNvGrpSpPr/>
          <p:nvPr/>
        </p:nvGrpSpPr>
        <p:grpSpPr>
          <a:xfrm>
            <a:off x="4483509" y="2900511"/>
            <a:ext cx="233123" cy="276339"/>
            <a:chOff x="9643931" y="2638711"/>
            <a:chExt cx="377100" cy="377100"/>
          </a:xfrm>
        </p:grpSpPr>
        <p:sp>
          <p:nvSpPr>
            <p:cNvPr id="1329" name="Google Shape;1329;p118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30" name="Google Shape;1330;p118"/>
            <p:cNvSpPr txBox="1"/>
            <p:nvPr/>
          </p:nvSpPr>
          <p:spPr>
            <a:xfrm>
              <a:off x="9659230" y="2669753"/>
              <a:ext cx="346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</a:t>
              </a:r>
              <a:endParaRPr sz="1100"/>
            </a:p>
          </p:txBody>
        </p:sp>
      </p:grpSp>
      <p:sp>
        <p:nvSpPr>
          <p:cNvPr id="1331" name="Google Shape;1331;p118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Manage Product (CSV)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119"/>
          <p:cNvPicPr preferRelativeResize="0"/>
          <p:nvPr/>
        </p:nvPicPr>
        <p:blipFill rotWithShape="1">
          <a:blip r:embed="rId2"/>
          <a:srcRect r="78455"/>
          <a:stretch>
            <a:fillRect/>
          </a:stretch>
        </p:blipFill>
        <p:spPr>
          <a:xfrm>
            <a:off x="6785916" y="2198963"/>
            <a:ext cx="1734282" cy="8658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37" name="Google Shape;1337;p119"/>
          <p:cNvPicPr preferRelativeResize="0"/>
          <p:nvPr/>
        </p:nvPicPr>
        <p:blipFill rotWithShape="1">
          <a:blip r:embed="rId3"/>
          <a:srcRect r="27787"/>
          <a:stretch>
            <a:fillRect/>
          </a:stretch>
        </p:blipFill>
        <p:spPr>
          <a:xfrm>
            <a:off x="594188" y="2198963"/>
            <a:ext cx="6191738" cy="8658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8" name="Google Shape;1338;p119"/>
          <p:cNvSpPr/>
          <p:nvPr/>
        </p:nvSpPr>
        <p:spPr>
          <a:xfrm>
            <a:off x="7640719" y="2184544"/>
            <a:ext cx="8796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9" name="Google Shape;1339;p119"/>
          <p:cNvSpPr/>
          <p:nvPr/>
        </p:nvSpPr>
        <p:spPr>
          <a:xfrm>
            <a:off x="3739425" y="2184544"/>
            <a:ext cx="30465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0" name="Google Shape;1340;p119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1" name="Google Shape;1341;p119"/>
          <p:cNvSpPr txBox="1"/>
          <p:nvPr/>
        </p:nvSpPr>
        <p:spPr>
          <a:xfrm>
            <a:off x="-336937" y="511898"/>
            <a:ext cx="4908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Manage Products &gt; Import CSV</a:t>
            </a:r>
            <a:endParaRPr sz="1100"/>
          </a:p>
        </p:txBody>
      </p:sp>
      <p:pic>
        <p:nvPicPr>
          <p:cNvPr id="1342" name="Google Shape;1342;p11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19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44" name="Google Shape;1344;p119"/>
          <p:cNvSpPr/>
          <p:nvPr/>
        </p:nvSpPr>
        <p:spPr>
          <a:xfrm>
            <a:off x="998700" y="993619"/>
            <a:ext cx="2634000" cy="9855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45" name="Google Shape;1345;p119"/>
          <p:cNvSpPr/>
          <p:nvPr/>
        </p:nvSpPr>
        <p:spPr>
          <a:xfrm>
            <a:off x="594188" y="2184544"/>
            <a:ext cx="8052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6" name="Google Shape;1346;p119"/>
          <p:cNvSpPr/>
          <p:nvPr/>
        </p:nvSpPr>
        <p:spPr>
          <a:xfrm>
            <a:off x="1399238" y="2184544"/>
            <a:ext cx="7350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47" name="Google Shape;1347;p119"/>
          <p:cNvGrpSpPr/>
          <p:nvPr/>
        </p:nvGrpSpPr>
        <p:grpSpPr>
          <a:xfrm>
            <a:off x="826115" y="2891155"/>
            <a:ext cx="342174" cy="276339"/>
            <a:chOff x="9555731" y="2638711"/>
            <a:chExt cx="553500" cy="377100"/>
          </a:xfrm>
        </p:grpSpPr>
        <p:sp>
          <p:nvSpPr>
            <p:cNvPr id="1348" name="Google Shape;1348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49" name="Google Shape;1349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10</a:t>
              </a:r>
              <a:endParaRPr sz="1100"/>
            </a:p>
          </p:txBody>
        </p:sp>
      </p:grpSp>
      <p:sp>
        <p:nvSpPr>
          <p:cNvPr id="1350" name="Google Shape;1350;p119"/>
          <p:cNvSpPr txBox="1"/>
          <p:nvPr/>
        </p:nvSpPr>
        <p:spPr>
          <a:xfrm>
            <a:off x="1096350" y="1047619"/>
            <a:ext cx="268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Tags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(Use Semicolon to separate tag)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51" name="Google Shape;1351;p119"/>
          <p:cNvSpPr txBox="1"/>
          <p:nvPr/>
        </p:nvSpPr>
        <p:spPr>
          <a:xfrm>
            <a:off x="1096350" y="1510313"/>
            <a:ext cx="263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Inventory Type*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(Simple/Composite/Serialized)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52" name="Google Shape;1352;p119"/>
          <p:cNvSpPr/>
          <p:nvPr/>
        </p:nvSpPr>
        <p:spPr>
          <a:xfrm>
            <a:off x="4208306" y="1000828"/>
            <a:ext cx="1901400" cy="9855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53" name="Google Shape;1353;p119"/>
          <p:cNvSpPr txBox="1"/>
          <p:nvPr/>
        </p:nvSpPr>
        <p:spPr>
          <a:xfrm>
            <a:off x="4318294" y="1081238"/>
            <a:ext cx="164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Track Stock Levels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Required (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0=No, 1=Yes)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54" name="Google Shape;1354;p119"/>
          <p:cNvSpPr txBox="1"/>
          <p:nvPr/>
        </p:nvSpPr>
        <p:spPr>
          <a:xfrm>
            <a:off x="4318294" y="1511681"/>
            <a:ext cx="225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Barcode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(Must be unique)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55" name="Google Shape;1355;p119"/>
          <p:cNvSpPr/>
          <p:nvPr/>
        </p:nvSpPr>
        <p:spPr>
          <a:xfrm>
            <a:off x="1657303" y="3604950"/>
            <a:ext cx="2256900" cy="9855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56" name="Google Shape;1356;p119"/>
          <p:cNvSpPr txBox="1"/>
          <p:nvPr/>
        </p:nvSpPr>
        <p:spPr>
          <a:xfrm>
            <a:off x="1801866" y="3658950"/>
            <a:ext cx="2042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Variant Name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 for variant products)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57" name="Google Shape;1357;p119"/>
          <p:cNvSpPr txBox="1"/>
          <p:nvPr/>
        </p:nvSpPr>
        <p:spPr>
          <a:xfrm>
            <a:off x="1801866" y="4121644"/>
            <a:ext cx="2042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Variant Value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(Value of variant option)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58" name="Google Shape;1358;p119"/>
          <p:cNvSpPr/>
          <p:nvPr/>
        </p:nvSpPr>
        <p:spPr>
          <a:xfrm>
            <a:off x="4498258" y="3604950"/>
            <a:ext cx="2634000" cy="9855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59" name="Google Shape;1359;p119"/>
          <p:cNvSpPr txBox="1"/>
          <p:nvPr/>
        </p:nvSpPr>
        <p:spPr>
          <a:xfrm>
            <a:off x="4607270" y="3685369"/>
            <a:ext cx="241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Quantity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 by default if tracking inventory)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60" name="Google Shape;1360;p119"/>
          <p:cNvSpPr txBox="1"/>
          <p:nvPr/>
        </p:nvSpPr>
        <p:spPr>
          <a:xfrm>
            <a:off x="4607259" y="4132472"/>
            <a:ext cx="2144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Warning Stock Level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61" name="Google Shape;1361;p119"/>
          <p:cNvSpPr/>
          <p:nvPr/>
        </p:nvSpPr>
        <p:spPr>
          <a:xfrm>
            <a:off x="2934375" y="2184544"/>
            <a:ext cx="8052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2" name="Google Shape;1362;p119"/>
          <p:cNvSpPr/>
          <p:nvPr/>
        </p:nvSpPr>
        <p:spPr>
          <a:xfrm>
            <a:off x="2129325" y="2184544"/>
            <a:ext cx="8052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63" name="Google Shape;1363;p119"/>
          <p:cNvGrpSpPr/>
          <p:nvPr/>
        </p:nvGrpSpPr>
        <p:grpSpPr>
          <a:xfrm>
            <a:off x="1593684" y="2891155"/>
            <a:ext cx="342174" cy="276339"/>
            <a:chOff x="9555731" y="2638711"/>
            <a:chExt cx="553500" cy="377100"/>
          </a:xfrm>
        </p:grpSpPr>
        <p:sp>
          <p:nvSpPr>
            <p:cNvPr id="1364" name="Google Shape;1364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65" name="Google Shape;1365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11</a:t>
              </a:r>
              <a:endParaRPr sz="1100"/>
            </a:p>
          </p:txBody>
        </p:sp>
      </p:grpSp>
      <p:grpSp>
        <p:nvGrpSpPr>
          <p:cNvPr id="1366" name="Google Shape;1366;p119"/>
          <p:cNvGrpSpPr/>
          <p:nvPr/>
        </p:nvGrpSpPr>
        <p:grpSpPr>
          <a:xfrm>
            <a:off x="2363747" y="2891155"/>
            <a:ext cx="342174" cy="276339"/>
            <a:chOff x="9555731" y="2638711"/>
            <a:chExt cx="553500" cy="377100"/>
          </a:xfrm>
        </p:grpSpPr>
        <p:sp>
          <p:nvSpPr>
            <p:cNvPr id="1367" name="Google Shape;1367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68" name="Google Shape;1368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12</a:t>
              </a:r>
              <a:endParaRPr sz="1100"/>
            </a:p>
          </p:txBody>
        </p:sp>
      </p:grpSp>
      <p:grpSp>
        <p:nvGrpSpPr>
          <p:cNvPr id="1369" name="Google Shape;1369;p119"/>
          <p:cNvGrpSpPr/>
          <p:nvPr/>
        </p:nvGrpSpPr>
        <p:grpSpPr>
          <a:xfrm>
            <a:off x="3166303" y="2891155"/>
            <a:ext cx="342174" cy="276339"/>
            <a:chOff x="9555731" y="2638711"/>
            <a:chExt cx="553500" cy="377100"/>
          </a:xfrm>
        </p:grpSpPr>
        <p:sp>
          <p:nvSpPr>
            <p:cNvPr id="1370" name="Google Shape;1370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71" name="Google Shape;1371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13</a:t>
              </a:r>
              <a:endParaRPr sz="1100"/>
            </a:p>
          </p:txBody>
        </p:sp>
      </p:grpSp>
      <p:sp>
        <p:nvSpPr>
          <p:cNvPr id="1372" name="Google Shape;1372;p119"/>
          <p:cNvSpPr/>
          <p:nvPr/>
        </p:nvSpPr>
        <p:spPr>
          <a:xfrm>
            <a:off x="6785925" y="2184544"/>
            <a:ext cx="8547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73" name="Google Shape;1373;p119"/>
          <p:cNvGrpSpPr/>
          <p:nvPr/>
        </p:nvGrpSpPr>
        <p:grpSpPr>
          <a:xfrm>
            <a:off x="5112947" y="2891164"/>
            <a:ext cx="342174" cy="276339"/>
            <a:chOff x="9555731" y="2638711"/>
            <a:chExt cx="553500" cy="377100"/>
          </a:xfrm>
        </p:grpSpPr>
        <p:sp>
          <p:nvSpPr>
            <p:cNvPr id="1374" name="Google Shape;1374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75" name="Google Shape;1375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14</a:t>
              </a:r>
              <a:endParaRPr sz="1100"/>
            </a:p>
          </p:txBody>
        </p:sp>
      </p:grpSp>
      <p:grpSp>
        <p:nvGrpSpPr>
          <p:cNvPr id="1376" name="Google Shape;1376;p119"/>
          <p:cNvGrpSpPr/>
          <p:nvPr/>
        </p:nvGrpSpPr>
        <p:grpSpPr>
          <a:xfrm>
            <a:off x="7059600" y="2891164"/>
            <a:ext cx="342174" cy="276339"/>
            <a:chOff x="9555731" y="2638711"/>
            <a:chExt cx="553500" cy="377100"/>
          </a:xfrm>
        </p:grpSpPr>
        <p:sp>
          <p:nvSpPr>
            <p:cNvPr id="1377" name="Google Shape;1377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78" name="Google Shape;1378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15</a:t>
              </a:r>
              <a:endParaRPr sz="1100"/>
            </a:p>
          </p:txBody>
        </p:sp>
      </p:grpSp>
      <p:grpSp>
        <p:nvGrpSpPr>
          <p:cNvPr id="1379" name="Google Shape;1379;p119"/>
          <p:cNvGrpSpPr/>
          <p:nvPr/>
        </p:nvGrpSpPr>
        <p:grpSpPr>
          <a:xfrm>
            <a:off x="7909893" y="2891164"/>
            <a:ext cx="342174" cy="276339"/>
            <a:chOff x="9555731" y="2638711"/>
            <a:chExt cx="553500" cy="377100"/>
          </a:xfrm>
        </p:grpSpPr>
        <p:sp>
          <p:nvSpPr>
            <p:cNvPr id="1380" name="Google Shape;1380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1" name="Google Shape;1381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16</a:t>
              </a:r>
              <a:endParaRPr sz="1100"/>
            </a:p>
          </p:txBody>
        </p:sp>
      </p:grpSp>
      <p:grpSp>
        <p:nvGrpSpPr>
          <p:cNvPr id="1382" name="Google Shape;1382;p119"/>
          <p:cNvGrpSpPr/>
          <p:nvPr/>
        </p:nvGrpSpPr>
        <p:grpSpPr>
          <a:xfrm>
            <a:off x="826790" y="1011223"/>
            <a:ext cx="342174" cy="276339"/>
            <a:chOff x="9555731" y="2638711"/>
            <a:chExt cx="553500" cy="377100"/>
          </a:xfrm>
        </p:grpSpPr>
        <p:sp>
          <p:nvSpPr>
            <p:cNvPr id="1383" name="Google Shape;1383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4" name="Google Shape;1384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10</a:t>
              </a:r>
              <a:endParaRPr sz="1100"/>
            </a:p>
          </p:txBody>
        </p:sp>
      </p:grpSp>
      <p:grpSp>
        <p:nvGrpSpPr>
          <p:cNvPr id="1385" name="Google Shape;1385;p119"/>
          <p:cNvGrpSpPr/>
          <p:nvPr/>
        </p:nvGrpSpPr>
        <p:grpSpPr>
          <a:xfrm>
            <a:off x="826790" y="1463323"/>
            <a:ext cx="342174" cy="276339"/>
            <a:chOff x="9555731" y="2638711"/>
            <a:chExt cx="553500" cy="377100"/>
          </a:xfrm>
        </p:grpSpPr>
        <p:sp>
          <p:nvSpPr>
            <p:cNvPr id="1386" name="Google Shape;1386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7" name="Google Shape;1387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11</a:t>
              </a:r>
              <a:endParaRPr sz="1100"/>
            </a:p>
          </p:txBody>
        </p:sp>
      </p:grpSp>
      <p:grpSp>
        <p:nvGrpSpPr>
          <p:cNvPr id="1388" name="Google Shape;1388;p119"/>
          <p:cNvGrpSpPr/>
          <p:nvPr/>
        </p:nvGrpSpPr>
        <p:grpSpPr>
          <a:xfrm>
            <a:off x="4032281" y="1047617"/>
            <a:ext cx="342174" cy="276339"/>
            <a:chOff x="9555731" y="2638711"/>
            <a:chExt cx="553500" cy="377100"/>
          </a:xfrm>
        </p:grpSpPr>
        <p:sp>
          <p:nvSpPr>
            <p:cNvPr id="1389" name="Google Shape;1389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90" name="Google Shape;1390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12</a:t>
              </a:r>
              <a:endParaRPr sz="1100"/>
            </a:p>
          </p:txBody>
        </p:sp>
      </p:grpSp>
      <p:grpSp>
        <p:nvGrpSpPr>
          <p:cNvPr id="1391" name="Google Shape;1391;p119"/>
          <p:cNvGrpSpPr/>
          <p:nvPr/>
        </p:nvGrpSpPr>
        <p:grpSpPr>
          <a:xfrm>
            <a:off x="4032281" y="1475248"/>
            <a:ext cx="342174" cy="276339"/>
            <a:chOff x="9555731" y="2638711"/>
            <a:chExt cx="553500" cy="377100"/>
          </a:xfrm>
        </p:grpSpPr>
        <p:sp>
          <p:nvSpPr>
            <p:cNvPr id="1392" name="Google Shape;1392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93" name="Google Shape;1393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13</a:t>
              </a:r>
              <a:endParaRPr sz="1100"/>
            </a:p>
          </p:txBody>
        </p:sp>
      </p:grpSp>
      <p:grpSp>
        <p:nvGrpSpPr>
          <p:cNvPr id="1394" name="Google Shape;1394;p119"/>
          <p:cNvGrpSpPr/>
          <p:nvPr/>
        </p:nvGrpSpPr>
        <p:grpSpPr>
          <a:xfrm>
            <a:off x="1460193" y="3659089"/>
            <a:ext cx="342174" cy="276339"/>
            <a:chOff x="9555731" y="2638711"/>
            <a:chExt cx="553500" cy="377100"/>
          </a:xfrm>
        </p:grpSpPr>
        <p:sp>
          <p:nvSpPr>
            <p:cNvPr id="1395" name="Google Shape;1395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96" name="Google Shape;1396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14</a:t>
              </a:r>
              <a:endParaRPr sz="1100"/>
            </a:p>
          </p:txBody>
        </p:sp>
      </p:grpSp>
      <p:grpSp>
        <p:nvGrpSpPr>
          <p:cNvPr id="1397" name="Google Shape;1397;p119"/>
          <p:cNvGrpSpPr/>
          <p:nvPr/>
        </p:nvGrpSpPr>
        <p:grpSpPr>
          <a:xfrm>
            <a:off x="4318781" y="4079380"/>
            <a:ext cx="342174" cy="276339"/>
            <a:chOff x="9555731" y="2638711"/>
            <a:chExt cx="553500" cy="377100"/>
          </a:xfrm>
        </p:grpSpPr>
        <p:sp>
          <p:nvSpPr>
            <p:cNvPr id="1398" name="Google Shape;1398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99" name="Google Shape;1399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16</a:t>
              </a:r>
              <a:endParaRPr sz="1100"/>
            </a:p>
          </p:txBody>
        </p:sp>
      </p:grpSp>
      <p:grpSp>
        <p:nvGrpSpPr>
          <p:cNvPr id="1400" name="Google Shape;1400;p119"/>
          <p:cNvGrpSpPr/>
          <p:nvPr/>
        </p:nvGrpSpPr>
        <p:grpSpPr>
          <a:xfrm>
            <a:off x="6501350" y="814435"/>
            <a:ext cx="1901124" cy="1179676"/>
            <a:chOff x="7540349" y="5289806"/>
            <a:chExt cx="2705070" cy="1666680"/>
          </a:xfrm>
        </p:grpSpPr>
        <p:grpSp>
          <p:nvGrpSpPr>
            <p:cNvPr id="1401" name="Google Shape;1401;p119"/>
            <p:cNvGrpSpPr/>
            <p:nvPr/>
          </p:nvGrpSpPr>
          <p:grpSpPr>
            <a:xfrm>
              <a:off x="7540349" y="5424364"/>
              <a:ext cx="2705070" cy="1532122"/>
              <a:chOff x="2474270" y="3921606"/>
              <a:chExt cx="1226400" cy="1443900"/>
            </a:xfrm>
          </p:grpSpPr>
          <p:sp>
            <p:nvSpPr>
              <p:cNvPr id="1402" name="Google Shape;1402;p119"/>
              <p:cNvSpPr/>
              <p:nvPr/>
            </p:nvSpPr>
            <p:spPr>
              <a:xfrm>
                <a:off x="2474270" y="3921606"/>
                <a:ext cx="1226400" cy="1443900"/>
              </a:xfrm>
              <a:prstGeom prst="roundRect">
                <a:avLst>
                  <a:gd name="adj" fmla="val 7962"/>
                </a:avLst>
              </a:prstGeom>
              <a:solidFill>
                <a:srgbClr val="FFF9F7"/>
              </a:solidFill>
              <a:ln w="2540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03" name="Google Shape;1403;p119"/>
              <p:cNvSpPr txBox="1"/>
              <p:nvPr/>
            </p:nvSpPr>
            <p:spPr>
              <a:xfrm>
                <a:off x="2519569" y="4125524"/>
                <a:ext cx="1181100" cy="123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00206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*You may set </a:t>
                </a:r>
                <a:r>
                  <a:rPr lang="en-GB" sz="800" b="1">
                    <a:solidFill>
                      <a:srgbClr val="00206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Inventory Type</a:t>
                </a:r>
                <a:r>
                  <a:rPr lang="en-GB" sz="800">
                    <a:solidFill>
                      <a:srgbClr val="00206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 as Simple/Composite/Serialized. However there’s no options to key in the components/serial numbers in CSV</a:t>
                </a:r>
                <a:endParaRPr sz="8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sp>
          <p:nvSpPr>
            <p:cNvPr id="1404" name="Google Shape;1404;p119"/>
            <p:cNvSpPr txBox="1"/>
            <p:nvPr/>
          </p:nvSpPr>
          <p:spPr>
            <a:xfrm>
              <a:off x="8174310" y="5289806"/>
              <a:ext cx="1519500" cy="3153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Important Note</a:t>
              </a:r>
              <a:endParaRPr sz="1000"/>
            </a:p>
          </p:txBody>
        </p:sp>
      </p:grpSp>
      <p:grpSp>
        <p:nvGrpSpPr>
          <p:cNvPr id="1405" name="Google Shape;1405;p119"/>
          <p:cNvGrpSpPr/>
          <p:nvPr/>
        </p:nvGrpSpPr>
        <p:grpSpPr>
          <a:xfrm>
            <a:off x="4318781" y="3685508"/>
            <a:ext cx="342174" cy="276339"/>
            <a:chOff x="9555731" y="2638711"/>
            <a:chExt cx="553500" cy="377100"/>
          </a:xfrm>
        </p:grpSpPr>
        <p:sp>
          <p:nvSpPr>
            <p:cNvPr id="1406" name="Google Shape;1406;p119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07" name="Google Shape;1407;p119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15</a:t>
              </a:r>
              <a:endParaRPr sz="1100"/>
            </a:p>
          </p:txBody>
        </p:sp>
      </p:grpSp>
      <p:sp>
        <p:nvSpPr>
          <p:cNvPr id="1408" name="Google Shape;1408;p119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Manage Product (CSV)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120"/>
          <p:cNvPicPr preferRelativeResize="0"/>
          <p:nvPr/>
        </p:nvPicPr>
        <p:blipFill rotWithShape="1">
          <a:blip r:embed="rId2"/>
          <a:srcRect l="47123"/>
          <a:stretch>
            <a:fillRect/>
          </a:stretch>
        </p:blipFill>
        <p:spPr>
          <a:xfrm>
            <a:off x="3755505" y="2266716"/>
            <a:ext cx="4307627" cy="8658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14" name="Google Shape;1414;p120"/>
          <p:cNvSpPr/>
          <p:nvPr/>
        </p:nvSpPr>
        <p:spPr>
          <a:xfrm>
            <a:off x="3749738" y="2266809"/>
            <a:ext cx="9726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15" name="Google Shape;1415;p120"/>
          <p:cNvPicPr preferRelativeResize="0"/>
          <p:nvPr/>
        </p:nvPicPr>
        <p:blipFill rotWithShape="1">
          <a:blip r:embed="rId2"/>
          <a:srcRect r="64780"/>
          <a:stretch>
            <a:fillRect/>
          </a:stretch>
        </p:blipFill>
        <p:spPr>
          <a:xfrm>
            <a:off x="880538" y="2266809"/>
            <a:ext cx="2869200" cy="8658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16" name="Google Shape;1416;p12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7" name="Google Shape;1417;p120"/>
          <p:cNvSpPr txBox="1"/>
          <p:nvPr/>
        </p:nvSpPr>
        <p:spPr>
          <a:xfrm>
            <a:off x="-336937" y="511898"/>
            <a:ext cx="4908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Manage Products &gt; Import CSV</a:t>
            </a:r>
            <a:endParaRPr sz="1100"/>
          </a:p>
        </p:txBody>
      </p:sp>
      <p:pic>
        <p:nvPicPr>
          <p:cNvPr id="1418" name="Google Shape;1418;p1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20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20" name="Google Shape;1420;p120"/>
          <p:cNvSpPr/>
          <p:nvPr/>
        </p:nvSpPr>
        <p:spPr>
          <a:xfrm>
            <a:off x="1368075" y="959925"/>
            <a:ext cx="1591800" cy="9984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21" name="Google Shape;1421;p120"/>
          <p:cNvSpPr/>
          <p:nvPr/>
        </p:nvSpPr>
        <p:spPr>
          <a:xfrm>
            <a:off x="880538" y="2266809"/>
            <a:ext cx="9726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22" name="Google Shape;1422;p120"/>
          <p:cNvGrpSpPr/>
          <p:nvPr/>
        </p:nvGrpSpPr>
        <p:grpSpPr>
          <a:xfrm>
            <a:off x="1196165" y="2949664"/>
            <a:ext cx="342174" cy="276339"/>
            <a:chOff x="9555731" y="2638711"/>
            <a:chExt cx="553500" cy="377100"/>
          </a:xfrm>
        </p:grpSpPr>
        <p:sp>
          <p:nvSpPr>
            <p:cNvPr id="1423" name="Google Shape;1423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24" name="Google Shape;1424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17</a:t>
              </a:r>
              <a:endParaRPr sz="1100"/>
            </a:p>
          </p:txBody>
        </p:sp>
      </p:grpSp>
      <p:sp>
        <p:nvSpPr>
          <p:cNvPr id="1425" name="Google Shape;1425;p120"/>
          <p:cNvSpPr txBox="1"/>
          <p:nvPr/>
        </p:nvSpPr>
        <p:spPr>
          <a:xfrm>
            <a:off x="1465725" y="1013925"/>
            <a:ext cx="1367700" cy="4155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Ideal Stock Level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26" name="Google Shape;1426;p120"/>
          <p:cNvSpPr txBox="1"/>
          <p:nvPr/>
        </p:nvSpPr>
        <p:spPr>
          <a:xfrm>
            <a:off x="1465725" y="1476619"/>
            <a:ext cx="1324500" cy="4155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Supplier*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</a:t>
            </a:r>
            <a:endParaRPr sz="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27" name="Google Shape;1427;p120"/>
          <p:cNvSpPr/>
          <p:nvPr/>
        </p:nvSpPr>
        <p:spPr>
          <a:xfrm>
            <a:off x="3538969" y="950438"/>
            <a:ext cx="1256100" cy="10779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28" name="Google Shape;1428;p120"/>
          <p:cNvSpPr txBox="1"/>
          <p:nvPr/>
        </p:nvSpPr>
        <p:spPr>
          <a:xfrm>
            <a:off x="3648956" y="1030856"/>
            <a:ext cx="1070100" cy="4155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Tax Name*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</a:t>
            </a:r>
            <a:endParaRPr sz="8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29" name="Google Shape;1429;p120"/>
          <p:cNvSpPr txBox="1"/>
          <p:nvPr/>
        </p:nvSpPr>
        <p:spPr>
          <a:xfrm>
            <a:off x="3648951" y="1553681"/>
            <a:ext cx="1011300" cy="4155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Kitchen Printer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30" name="Google Shape;1430;p120"/>
          <p:cNvSpPr/>
          <p:nvPr/>
        </p:nvSpPr>
        <p:spPr>
          <a:xfrm>
            <a:off x="5323876" y="966338"/>
            <a:ext cx="2877600" cy="9855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31" name="Google Shape;1431;p120"/>
          <p:cNvSpPr txBox="1"/>
          <p:nvPr/>
        </p:nvSpPr>
        <p:spPr>
          <a:xfrm>
            <a:off x="5429981" y="1018631"/>
            <a:ext cx="276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Online Price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Only available if online store is enabled)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32" name="Google Shape;1432;p120"/>
          <p:cNvSpPr txBox="1"/>
          <p:nvPr/>
        </p:nvSpPr>
        <p:spPr>
          <a:xfrm>
            <a:off x="5429980" y="1481325"/>
            <a:ext cx="28692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Online Discounted Price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None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(Only available if online store is enabled)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33" name="Google Shape;1433;p120"/>
          <p:cNvSpPr/>
          <p:nvPr/>
        </p:nvSpPr>
        <p:spPr>
          <a:xfrm>
            <a:off x="2117427" y="3782700"/>
            <a:ext cx="2142900" cy="6033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34" name="Google Shape;1434;p120"/>
          <p:cNvSpPr txBox="1"/>
          <p:nvPr/>
        </p:nvSpPr>
        <p:spPr>
          <a:xfrm>
            <a:off x="2277459" y="3863119"/>
            <a:ext cx="2027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Description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Optional (Only for Online Store/Beep 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435" name="Google Shape;1435;p120"/>
          <p:cNvGrpSpPr/>
          <p:nvPr/>
        </p:nvGrpSpPr>
        <p:grpSpPr>
          <a:xfrm>
            <a:off x="1196165" y="977530"/>
            <a:ext cx="342174" cy="276339"/>
            <a:chOff x="9555731" y="2638711"/>
            <a:chExt cx="553500" cy="377100"/>
          </a:xfrm>
        </p:grpSpPr>
        <p:sp>
          <p:nvSpPr>
            <p:cNvPr id="1436" name="Google Shape;1436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37" name="Google Shape;1437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17</a:t>
              </a:r>
              <a:endParaRPr sz="1100"/>
            </a:p>
          </p:txBody>
        </p:sp>
      </p:grpSp>
      <p:grpSp>
        <p:nvGrpSpPr>
          <p:cNvPr id="1438" name="Google Shape;1438;p120"/>
          <p:cNvGrpSpPr/>
          <p:nvPr/>
        </p:nvGrpSpPr>
        <p:grpSpPr>
          <a:xfrm>
            <a:off x="1196165" y="1429630"/>
            <a:ext cx="342174" cy="276339"/>
            <a:chOff x="9555731" y="2638711"/>
            <a:chExt cx="553500" cy="377100"/>
          </a:xfrm>
        </p:grpSpPr>
        <p:sp>
          <p:nvSpPr>
            <p:cNvPr id="1439" name="Google Shape;1439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0" name="Google Shape;1440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18</a:t>
              </a:r>
              <a:endParaRPr sz="1100"/>
            </a:p>
          </p:txBody>
        </p:sp>
      </p:grpSp>
      <p:grpSp>
        <p:nvGrpSpPr>
          <p:cNvPr id="1441" name="Google Shape;1441;p120"/>
          <p:cNvGrpSpPr/>
          <p:nvPr/>
        </p:nvGrpSpPr>
        <p:grpSpPr>
          <a:xfrm>
            <a:off x="3362934" y="997236"/>
            <a:ext cx="342174" cy="276339"/>
            <a:chOff x="9555731" y="2638711"/>
            <a:chExt cx="553500" cy="377100"/>
          </a:xfrm>
        </p:grpSpPr>
        <p:sp>
          <p:nvSpPr>
            <p:cNvPr id="1442" name="Google Shape;1442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3" name="Google Shape;1443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19</a:t>
              </a:r>
              <a:endParaRPr sz="1100"/>
            </a:p>
          </p:txBody>
        </p:sp>
      </p:grpSp>
      <p:grpSp>
        <p:nvGrpSpPr>
          <p:cNvPr id="1444" name="Google Shape;1444;p120"/>
          <p:cNvGrpSpPr/>
          <p:nvPr/>
        </p:nvGrpSpPr>
        <p:grpSpPr>
          <a:xfrm>
            <a:off x="3362934" y="1513986"/>
            <a:ext cx="342174" cy="276339"/>
            <a:chOff x="9555731" y="2638711"/>
            <a:chExt cx="553500" cy="377100"/>
          </a:xfrm>
        </p:grpSpPr>
        <p:sp>
          <p:nvSpPr>
            <p:cNvPr id="1445" name="Google Shape;1445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6" name="Google Shape;1446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20</a:t>
              </a:r>
              <a:endParaRPr sz="1100"/>
            </a:p>
          </p:txBody>
        </p:sp>
      </p:grpSp>
      <p:grpSp>
        <p:nvGrpSpPr>
          <p:cNvPr id="1447" name="Google Shape;1447;p120"/>
          <p:cNvGrpSpPr/>
          <p:nvPr/>
        </p:nvGrpSpPr>
        <p:grpSpPr>
          <a:xfrm>
            <a:off x="5072236" y="1020476"/>
            <a:ext cx="436213" cy="276339"/>
            <a:chOff x="9555731" y="2638711"/>
            <a:chExt cx="553500" cy="377100"/>
          </a:xfrm>
        </p:grpSpPr>
        <p:sp>
          <p:nvSpPr>
            <p:cNvPr id="1448" name="Google Shape;1448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9" name="Google Shape;1449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21</a:t>
              </a:r>
              <a:endParaRPr sz="1100"/>
            </a:p>
          </p:txBody>
        </p:sp>
      </p:grpSp>
      <p:grpSp>
        <p:nvGrpSpPr>
          <p:cNvPr id="1450" name="Google Shape;1450;p120"/>
          <p:cNvGrpSpPr/>
          <p:nvPr/>
        </p:nvGrpSpPr>
        <p:grpSpPr>
          <a:xfrm>
            <a:off x="5044012" y="3545045"/>
            <a:ext cx="2421038" cy="1220580"/>
            <a:chOff x="7540354" y="5289806"/>
            <a:chExt cx="2705070" cy="1410423"/>
          </a:xfrm>
        </p:grpSpPr>
        <p:grpSp>
          <p:nvGrpSpPr>
            <p:cNvPr id="1451" name="Google Shape;1451;p120"/>
            <p:cNvGrpSpPr/>
            <p:nvPr/>
          </p:nvGrpSpPr>
          <p:grpSpPr>
            <a:xfrm>
              <a:off x="7540354" y="5424363"/>
              <a:ext cx="2705070" cy="1275867"/>
              <a:chOff x="2474272" y="3921605"/>
              <a:chExt cx="1226400" cy="1202400"/>
            </a:xfrm>
          </p:grpSpPr>
          <p:sp>
            <p:nvSpPr>
              <p:cNvPr id="1452" name="Google Shape;1452;p120"/>
              <p:cNvSpPr/>
              <p:nvPr/>
            </p:nvSpPr>
            <p:spPr>
              <a:xfrm>
                <a:off x="2474272" y="3921605"/>
                <a:ext cx="1226400" cy="1202400"/>
              </a:xfrm>
              <a:prstGeom prst="roundRect">
                <a:avLst>
                  <a:gd name="adj" fmla="val 7962"/>
                </a:avLst>
              </a:prstGeom>
              <a:solidFill>
                <a:srgbClr val="FFF9F7"/>
              </a:solidFill>
              <a:ln w="2540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53" name="Google Shape;1453;p120"/>
              <p:cNvSpPr txBox="1"/>
              <p:nvPr/>
            </p:nvSpPr>
            <p:spPr>
              <a:xfrm>
                <a:off x="2515589" y="4081115"/>
                <a:ext cx="1181100" cy="101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00206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*Supplier &amp; Tax Name can be added via CSV, however supplier details &amp; Tax code can’t be set through CSV. So it is encouraged to add Supplier/Tax Name only after supplier details &amp; Tax has been set in BackOffice.</a:t>
                </a:r>
                <a:endParaRPr sz="8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sp>
          <p:nvSpPr>
            <p:cNvPr id="1454" name="Google Shape;1454;p120"/>
            <p:cNvSpPr txBox="1"/>
            <p:nvPr/>
          </p:nvSpPr>
          <p:spPr>
            <a:xfrm>
              <a:off x="8174310" y="5289806"/>
              <a:ext cx="1519500" cy="25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Important Note</a:t>
              </a:r>
              <a:endParaRPr sz="1000"/>
            </a:p>
          </p:txBody>
        </p:sp>
      </p:grpSp>
      <p:grpSp>
        <p:nvGrpSpPr>
          <p:cNvPr id="1455" name="Google Shape;1455;p120"/>
          <p:cNvGrpSpPr/>
          <p:nvPr/>
        </p:nvGrpSpPr>
        <p:grpSpPr>
          <a:xfrm>
            <a:off x="1853460" y="3863258"/>
            <a:ext cx="502246" cy="276339"/>
            <a:chOff x="9555731" y="2638711"/>
            <a:chExt cx="553500" cy="377100"/>
          </a:xfrm>
        </p:grpSpPr>
        <p:sp>
          <p:nvSpPr>
            <p:cNvPr id="1456" name="Google Shape;1456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7" name="Google Shape;1457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23</a:t>
              </a:r>
              <a:endParaRPr sz="1100"/>
            </a:p>
          </p:txBody>
        </p:sp>
      </p:grpSp>
      <p:sp>
        <p:nvSpPr>
          <p:cNvPr id="1458" name="Google Shape;1458;p120"/>
          <p:cNvSpPr/>
          <p:nvPr/>
        </p:nvSpPr>
        <p:spPr>
          <a:xfrm>
            <a:off x="1852988" y="2266809"/>
            <a:ext cx="9726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9" name="Google Shape;1459;p120"/>
          <p:cNvSpPr/>
          <p:nvPr/>
        </p:nvSpPr>
        <p:spPr>
          <a:xfrm>
            <a:off x="2825438" y="2266809"/>
            <a:ext cx="9243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0" name="Google Shape;1460;p120"/>
          <p:cNvSpPr/>
          <p:nvPr/>
        </p:nvSpPr>
        <p:spPr>
          <a:xfrm>
            <a:off x="4722188" y="2266809"/>
            <a:ext cx="9243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1" name="Google Shape;1461;p120"/>
          <p:cNvSpPr/>
          <p:nvPr/>
        </p:nvSpPr>
        <p:spPr>
          <a:xfrm>
            <a:off x="5646488" y="2266809"/>
            <a:ext cx="13245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2" name="Google Shape;1462;p120"/>
          <p:cNvSpPr/>
          <p:nvPr/>
        </p:nvSpPr>
        <p:spPr>
          <a:xfrm>
            <a:off x="6971138" y="2266809"/>
            <a:ext cx="1092300" cy="86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63" name="Google Shape;1463;p120"/>
          <p:cNvGrpSpPr/>
          <p:nvPr/>
        </p:nvGrpSpPr>
        <p:grpSpPr>
          <a:xfrm>
            <a:off x="3116990" y="2941330"/>
            <a:ext cx="342174" cy="276339"/>
            <a:chOff x="9555731" y="2638711"/>
            <a:chExt cx="553500" cy="377100"/>
          </a:xfrm>
        </p:grpSpPr>
        <p:sp>
          <p:nvSpPr>
            <p:cNvPr id="1464" name="Google Shape;1464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5" name="Google Shape;1465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19</a:t>
              </a:r>
              <a:endParaRPr sz="1100"/>
            </a:p>
          </p:txBody>
        </p:sp>
      </p:grpSp>
      <p:grpSp>
        <p:nvGrpSpPr>
          <p:cNvPr id="1466" name="Google Shape;1466;p120"/>
          <p:cNvGrpSpPr/>
          <p:nvPr/>
        </p:nvGrpSpPr>
        <p:grpSpPr>
          <a:xfrm>
            <a:off x="7310547" y="2960348"/>
            <a:ext cx="342174" cy="276339"/>
            <a:chOff x="9555731" y="2638711"/>
            <a:chExt cx="553500" cy="377100"/>
          </a:xfrm>
        </p:grpSpPr>
        <p:sp>
          <p:nvSpPr>
            <p:cNvPr id="1467" name="Google Shape;1467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8" name="Google Shape;1468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23</a:t>
              </a:r>
              <a:endParaRPr sz="1100"/>
            </a:p>
          </p:txBody>
        </p:sp>
      </p:grpSp>
      <p:grpSp>
        <p:nvGrpSpPr>
          <p:cNvPr id="1469" name="Google Shape;1469;p120"/>
          <p:cNvGrpSpPr/>
          <p:nvPr/>
        </p:nvGrpSpPr>
        <p:grpSpPr>
          <a:xfrm>
            <a:off x="2176809" y="2949664"/>
            <a:ext cx="342174" cy="276339"/>
            <a:chOff x="9555731" y="2638711"/>
            <a:chExt cx="553500" cy="377100"/>
          </a:xfrm>
        </p:grpSpPr>
        <p:sp>
          <p:nvSpPr>
            <p:cNvPr id="1470" name="Google Shape;1470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71" name="Google Shape;1471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18</a:t>
              </a:r>
              <a:endParaRPr sz="1100"/>
            </a:p>
          </p:txBody>
        </p:sp>
      </p:grpSp>
      <p:grpSp>
        <p:nvGrpSpPr>
          <p:cNvPr id="1472" name="Google Shape;1472;p120"/>
          <p:cNvGrpSpPr/>
          <p:nvPr/>
        </p:nvGrpSpPr>
        <p:grpSpPr>
          <a:xfrm>
            <a:off x="4065365" y="2941330"/>
            <a:ext cx="342174" cy="276339"/>
            <a:chOff x="9555731" y="2638711"/>
            <a:chExt cx="553500" cy="377100"/>
          </a:xfrm>
        </p:grpSpPr>
        <p:sp>
          <p:nvSpPr>
            <p:cNvPr id="1473" name="Google Shape;1473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74" name="Google Shape;1474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20</a:t>
              </a:r>
              <a:endParaRPr sz="1100"/>
            </a:p>
          </p:txBody>
        </p:sp>
      </p:grpSp>
      <p:grpSp>
        <p:nvGrpSpPr>
          <p:cNvPr id="1475" name="Google Shape;1475;p120"/>
          <p:cNvGrpSpPr/>
          <p:nvPr/>
        </p:nvGrpSpPr>
        <p:grpSpPr>
          <a:xfrm>
            <a:off x="5044312" y="2949673"/>
            <a:ext cx="342174" cy="276339"/>
            <a:chOff x="9555731" y="2638711"/>
            <a:chExt cx="553500" cy="377100"/>
          </a:xfrm>
        </p:grpSpPr>
        <p:sp>
          <p:nvSpPr>
            <p:cNvPr id="1476" name="Google Shape;1476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77" name="Google Shape;1477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21</a:t>
              </a:r>
              <a:endParaRPr sz="1100"/>
            </a:p>
          </p:txBody>
        </p:sp>
      </p:grpSp>
      <p:grpSp>
        <p:nvGrpSpPr>
          <p:cNvPr id="1478" name="Google Shape;1478;p120"/>
          <p:cNvGrpSpPr/>
          <p:nvPr/>
        </p:nvGrpSpPr>
        <p:grpSpPr>
          <a:xfrm>
            <a:off x="6138222" y="2949665"/>
            <a:ext cx="342174" cy="276339"/>
            <a:chOff x="9555731" y="2638711"/>
            <a:chExt cx="553500" cy="377100"/>
          </a:xfrm>
        </p:grpSpPr>
        <p:sp>
          <p:nvSpPr>
            <p:cNvPr id="1479" name="Google Shape;1479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0" name="Google Shape;1480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22</a:t>
              </a:r>
              <a:endParaRPr sz="1100"/>
            </a:p>
          </p:txBody>
        </p:sp>
      </p:grpSp>
      <p:grpSp>
        <p:nvGrpSpPr>
          <p:cNvPr id="1481" name="Google Shape;1481;p120"/>
          <p:cNvGrpSpPr/>
          <p:nvPr/>
        </p:nvGrpSpPr>
        <p:grpSpPr>
          <a:xfrm>
            <a:off x="5072224" y="1436042"/>
            <a:ext cx="436213" cy="276339"/>
            <a:chOff x="9555731" y="2638711"/>
            <a:chExt cx="553500" cy="377100"/>
          </a:xfrm>
        </p:grpSpPr>
        <p:sp>
          <p:nvSpPr>
            <p:cNvPr id="1482" name="Google Shape;1482;p120"/>
            <p:cNvSpPr/>
            <p:nvPr/>
          </p:nvSpPr>
          <p:spPr>
            <a:xfrm>
              <a:off x="9643931" y="2638711"/>
              <a:ext cx="377100" cy="377100"/>
            </a:xfrm>
            <a:prstGeom prst="roundRect">
              <a:avLst>
                <a:gd name="adj" fmla="val 16667"/>
              </a:avLst>
            </a:prstGeom>
            <a:solidFill>
              <a:srgbClr val="FFFCF9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3" name="Google Shape;1483;p120"/>
            <p:cNvSpPr txBox="1"/>
            <p:nvPr/>
          </p:nvSpPr>
          <p:spPr>
            <a:xfrm>
              <a:off x="9555731" y="2669766"/>
              <a:ext cx="5535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22</a:t>
              </a:r>
              <a:endParaRPr sz="1100"/>
            </a:p>
          </p:txBody>
        </p:sp>
      </p:grpSp>
      <p:sp>
        <p:nvSpPr>
          <p:cNvPr id="1484" name="Google Shape;1484;p120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Manage Product (CSV)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86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6"/>
          <p:cNvSpPr txBox="1"/>
          <p:nvPr/>
        </p:nvSpPr>
        <p:spPr>
          <a:xfrm>
            <a:off x="539553" y="3507854"/>
            <a:ext cx="387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Reports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90" name="Google Shape;490;p86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08275" y="4589275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91" name="Google Shape;491;p86"/>
          <p:cNvSpPr/>
          <p:nvPr/>
        </p:nvSpPr>
        <p:spPr>
          <a:xfrm>
            <a:off x="539550" y="4206425"/>
            <a:ext cx="3488400" cy="35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242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Not</a:t>
            </a:r>
            <a:r>
              <a:rPr lang="en-GB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GB" sz="1000" b="1">
                <a:solidFill>
                  <a:srgbClr val="FF242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applicable</a:t>
            </a:r>
            <a:r>
              <a:rPr lang="en-GB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for Onboarding </a:t>
            </a:r>
            <a:r>
              <a:rPr lang="en-US" altLang="zh-CN" sz="10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Coordinator</a:t>
            </a:r>
            <a:r>
              <a:rPr lang="en-GB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skip to next topic 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8" y="988044"/>
            <a:ext cx="5497724" cy="3476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89" name="Google Shape;1489;p12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0" name="Google Shape;1490;p121"/>
          <p:cNvSpPr txBox="1"/>
          <p:nvPr/>
        </p:nvSpPr>
        <p:spPr>
          <a:xfrm>
            <a:off x="-336937" y="511898"/>
            <a:ext cx="4908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Manage Products &gt; Import CSV</a:t>
            </a:r>
            <a:endParaRPr sz="1100"/>
          </a:p>
        </p:txBody>
      </p:sp>
      <p:pic>
        <p:nvPicPr>
          <p:cNvPr id="1491" name="Google Shape;1491;p1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21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94" name="Google Shape;1494;p121"/>
          <p:cNvSpPr/>
          <p:nvPr/>
        </p:nvSpPr>
        <p:spPr>
          <a:xfrm>
            <a:off x="6175903" y="1076728"/>
            <a:ext cx="2167200" cy="22083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95" name="Google Shape;1495;p121"/>
          <p:cNvSpPr txBox="1"/>
          <p:nvPr/>
        </p:nvSpPr>
        <p:spPr>
          <a:xfrm>
            <a:off x="6245925" y="1274855"/>
            <a:ext cx="2050200" cy="214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Once all product information has been listed and save in your CSV template.</a:t>
            </a:r>
            <a:endParaRPr sz="9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Go back to BackOffice &gt; ‘</a:t>
            </a:r>
            <a:r>
              <a:rPr lang="en-GB" sz="9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Products’</a:t>
            </a:r>
            <a:r>
              <a:rPr lang="en-GB" sz="9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&gt; &gt; ‘</a:t>
            </a:r>
            <a:r>
              <a:rPr lang="en-GB" sz="9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 CSV</a:t>
            </a:r>
            <a:r>
              <a:rPr lang="en-GB" sz="9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’&gt; ‘</a:t>
            </a:r>
            <a:r>
              <a:rPr lang="en-GB" sz="9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File</a:t>
            </a:r>
            <a:r>
              <a:rPr lang="en-GB" sz="9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’ to import your data.</a:t>
            </a:r>
            <a:endParaRPr sz="9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</a:t>
            </a:r>
            <a:r>
              <a:rPr lang="en-GB" sz="9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‘Import’</a:t>
            </a:r>
            <a:r>
              <a:rPr lang="en-GB" sz="9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complete the steps</a:t>
            </a:r>
            <a:endParaRPr sz="9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96" name="Google Shape;1496;p121"/>
          <p:cNvSpPr/>
          <p:nvPr/>
        </p:nvSpPr>
        <p:spPr>
          <a:xfrm>
            <a:off x="396390" y="2076574"/>
            <a:ext cx="486479" cy="317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7" name="Google Shape;1497;p121"/>
          <p:cNvSpPr/>
          <p:nvPr/>
        </p:nvSpPr>
        <p:spPr>
          <a:xfrm>
            <a:off x="354539" y="2434970"/>
            <a:ext cx="1956235" cy="60411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9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98" name="Google Shape;1498;p121"/>
          <p:cNvGrpSpPr/>
          <p:nvPr/>
        </p:nvGrpSpPr>
        <p:grpSpPr>
          <a:xfrm>
            <a:off x="6159778" y="3696117"/>
            <a:ext cx="2199784" cy="722047"/>
            <a:chOff x="2474272" y="3921606"/>
            <a:chExt cx="1919700" cy="956100"/>
          </a:xfrm>
        </p:grpSpPr>
        <p:sp>
          <p:nvSpPr>
            <p:cNvPr id="1499" name="Google Shape;1499;p121"/>
            <p:cNvSpPr/>
            <p:nvPr/>
          </p:nvSpPr>
          <p:spPr>
            <a:xfrm>
              <a:off x="2474272" y="3921606"/>
              <a:ext cx="1919700" cy="956100"/>
            </a:xfrm>
            <a:prstGeom prst="roundRect">
              <a:avLst>
                <a:gd name="adj" fmla="val 7962"/>
              </a:avLst>
            </a:prstGeom>
            <a:solidFill>
              <a:srgbClr val="EBF3E9"/>
            </a:solidFill>
            <a:ln w="25400" cap="flat" cmpd="sng">
              <a:solidFill>
                <a:srgbClr val="0090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0" name="Google Shape;1500;p121"/>
            <p:cNvSpPr txBox="1"/>
            <p:nvPr/>
          </p:nvSpPr>
          <p:spPr>
            <a:xfrm>
              <a:off x="2512674" y="3991905"/>
              <a:ext cx="1842900" cy="82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Tick ‘</a:t>
              </a: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Update Inventory</a:t>
              </a: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’ &amp; ‘</a:t>
              </a: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Update Description</a:t>
              </a: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’ if you wish to update those information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1502" name="Google Shape;1502;p121"/>
          <p:cNvCxnSpPr>
            <a:stCxn id="1497" idx="3"/>
            <a:endCxn id="1499" idx="1"/>
          </p:cNvCxnSpPr>
          <p:nvPr/>
        </p:nvCxnSpPr>
        <p:spPr>
          <a:xfrm>
            <a:off x="2310774" y="2737027"/>
            <a:ext cx="3849004" cy="1320114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03" name="Google Shape;1503;p121"/>
          <p:cNvSpPr/>
          <p:nvPr/>
        </p:nvSpPr>
        <p:spPr>
          <a:xfrm>
            <a:off x="354540" y="3066322"/>
            <a:ext cx="629100" cy="28986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5" name="Google Shape;1505;p121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Manage Product (CSV)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14" name="Elbow Connector 13"/>
          <p:cNvCxnSpPr>
            <a:stCxn id="1496" idx="3"/>
            <a:endCxn id="1494" idx="1"/>
          </p:cNvCxnSpPr>
          <p:nvPr/>
        </p:nvCxnSpPr>
        <p:spPr>
          <a:xfrm flipV="1">
            <a:off x="882869" y="2180878"/>
            <a:ext cx="5293034" cy="54246"/>
          </a:xfrm>
          <a:prstGeom prst="bentConnector3">
            <a:avLst>
              <a:gd name="adj1" fmla="val -3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03" idx="3"/>
            <a:endCxn id="1494" idx="1"/>
          </p:cNvCxnSpPr>
          <p:nvPr/>
        </p:nvCxnSpPr>
        <p:spPr>
          <a:xfrm flipV="1">
            <a:off x="983640" y="2180878"/>
            <a:ext cx="5192263" cy="10303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2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1" name="Google Shape;1511;p122"/>
          <p:cNvSpPr txBox="1"/>
          <p:nvPr/>
        </p:nvSpPr>
        <p:spPr>
          <a:xfrm>
            <a:off x="-336937" y="511898"/>
            <a:ext cx="4908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Products &gt; 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Manage Products &gt; Import CSV</a:t>
            </a:r>
            <a:endParaRPr sz="1100"/>
          </a:p>
        </p:txBody>
      </p:sp>
      <p:pic>
        <p:nvPicPr>
          <p:cNvPr id="1512" name="Google Shape;1512;p1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22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14" name="Google Shape;1514;p122"/>
          <p:cNvSpPr/>
          <p:nvPr/>
        </p:nvSpPr>
        <p:spPr>
          <a:xfrm>
            <a:off x="6592894" y="1023356"/>
            <a:ext cx="1995600" cy="1303200"/>
          </a:xfrm>
          <a:prstGeom prst="roundRect">
            <a:avLst>
              <a:gd name="adj" fmla="val 16667"/>
            </a:avLst>
          </a:prstGeom>
          <a:solidFill>
            <a:srgbClr val="FFFCF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15" name="Google Shape;1515;p122"/>
          <p:cNvSpPr txBox="1"/>
          <p:nvPr/>
        </p:nvSpPr>
        <p:spPr>
          <a:xfrm>
            <a:off x="6818194" y="1133559"/>
            <a:ext cx="16389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Check Import Progress</a:t>
            </a:r>
            <a:endParaRPr sz="11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16" name="Google Shape;1516;p122"/>
          <p:cNvSpPr txBox="1"/>
          <p:nvPr/>
        </p:nvSpPr>
        <p:spPr>
          <a:xfrm>
            <a:off x="6625856" y="1410291"/>
            <a:ext cx="19296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Status: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highlight>
                  <a:srgbClr val="00B050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Completed</a:t>
            </a: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: Successfully uploaded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highlight>
                  <a:srgbClr val="FF0000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Error</a:t>
            </a: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: Failed to upload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517" name="Google Shape;1517;p1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6731" y="1089844"/>
            <a:ext cx="6026324" cy="335975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518" name="Google Shape;1518;p122"/>
          <p:cNvGrpSpPr/>
          <p:nvPr/>
        </p:nvGrpSpPr>
        <p:grpSpPr>
          <a:xfrm>
            <a:off x="6593184" y="2648995"/>
            <a:ext cx="1995624" cy="722047"/>
            <a:chOff x="2474273" y="3921605"/>
            <a:chExt cx="1748400" cy="956100"/>
          </a:xfrm>
        </p:grpSpPr>
        <p:sp>
          <p:nvSpPr>
            <p:cNvPr id="1519" name="Google Shape;1519;p122"/>
            <p:cNvSpPr/>
            <p:nvPr/>
          </p:nvSpPr>
          <p:spPr>
            <a:xfrm>
              <a:off x="2474273" y="3921605"/>
              <a:ext cx="1748400" cy="956100"/>
            </a:xfrm>
            <a:prstGeom prst="roundRect">
              <a:avLst>
                <a:gd name="adj" fmla="val 7962"/>
              </a:avLst>
            </a:prstGeom>
            <a:solidFill>
              <a:srgbClr val="EBF3E9"/>
            </a:solidFill>
            <a:ln w="25400" cap="flat" cmpd="sng">
              <a:solidFill>
                <a:srgbClr val="0090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0" name="Google Shape;1520;p122"/>
            <p:cNvSpPr txBox="1"/>
            <p:nvPr/>
          </p:nvSpPr>
          <p:spPr>
            <a:xfrm>
              <a:off x="2528748" y="3986855"/>
              <a:ext cx="1636500" cy="82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Download the file under ‘</a:t>
              </a:r>
              <a:r>
                <a:rPr lang="en-GB" sz="9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Errors</a:t>
              </a:r>
              <a:r>
                <a:rPr lang="en-GB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’ column to check the errors (Last column in the CSV file)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521" name="Google Shape;1521;p122"/>
          <p:cNvSpPr/>
          <p:nvPr/>
        </p:nvSpPr>
        <p:spPr>
          <a:xfrm>
            <a:off x="3255544" y="2040150"/>
            <a:ext cx="744300" cy="210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2" name="Google Shape;1522;p122"/>
          <p:cNvSpPr/>
          <p:nvPr/>
        </p:nvSpPr>
        <p:spPr>
          <a:xfrm>
            <a:off x="5215913" y="2040150"/>
            <a:ext cx="888600" cy="486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9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23" name="Google Shape;1523;p122"/>
          <p:cNvCxnSpPr>
            <a:stCxn id="1521" idx="3"/>
          </p:cNvCxnSpPr>
          <p:nvPr/>
        </p:nvCxnSpPr>
        <p:spPr>
          <a:xfrm rot="10800000" flipH="1">
            <a:off x="3999844" y="1615050"/>
            <a:ext cx="2598900" cy="1478100"/>
          </a:xfrm>
          <a:prstGeom prst="bentConnector3">
            <a:avLst>
              <a:gd name="adj1" fmla="val 33592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4" name="Google Shape;1524;p122"/>
          <p:cNvCxnSpPr>
            <a:stCxn id="1522" idx="2"/>
            <a:endCxn id="1519" idx="1"/>
          </p:cNvCxnSpPr>
          <p:nvPr/>
        </p:nvCxnSpPr>
        <p:spPr>
          <a:xfrm rot="-5400000" flipH="1">
            <a:off x="5885063" y="2301900"/>
            <a:ext cx="483300" cy="933000"/>
          </a:xfrm>
          <a:prstGeom prst="bentConnector2">
            <a:avLst/>
          </a:prstGeom>
          <a:noFill/>
          <a:ln w="19050" cap="flat" cmpd="sng">
            <a:solidFill>
              <a:srgbClr val="00905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25" name="Google Shape;1525;p122"/>
          <p:cNvPicPr preferRelativeResize="0"/>
          <p:nvPr/>
        </p:nvPicPr>
        <p:blipFill rotWithShape="1">
          <a:blip r:embed="rId4"/>
          <a:srcRect l="1617" r="2679"/>
          <a:stretch>
            <a:fillRect/>
          </a:stretch>
        </p:blipFill>
        <p:spPr>
          <a:xfrm>
            <a:off x="6645919" y="3788531"/>
            <a:ext cx="2096513" cy="661069"/>
          </a:xfrm>
          <a:prstGeom prst="rect">
            <a:avLst/>
          </a:prstGeom>
          <a:noFill/>
          <a:ln w="19050" cap="flat" cmpd="sng">
            <a:solidFill>
              <a:srgbClr val="00905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526" name="Google Shape;1526;p122"/>
          <p:cNvCxnSpPr/>
          <p:nvPr/>
        </p:nvCxnSpPr>
        <p:spPr>
          <a:xfrm rot="-5400000" flipH="1">
            <a:off x="5596275" y="3073791"/>
            <a:ext cx="1102200" cy="974400"/>
          </a:xfrm>
          <a:prstGeom prst="bentConnector3">
            <a:avLst>
              <a:gd name="adj1" fmla="val 101355"/>
            </a:avLst>
          </a:prstGeom>
          <a:noFill/>
          <a:ln w="19050" cap="flat" cmpd="sng">
            <a:solidFill>
              <a:srgbClr val="0090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122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Manage Product (CSV)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23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123"/>
          <p:cNvSpPr txBox="1"/>
          <p:nvPr/>
        </p:nvSpPr>
        <p:spPr>
          <a:xfrm>
            <a:off x="539550" y="3507850"/>
            <a:ext cx="420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Pricebook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34" name="Google Shape;1534;p123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75274" y="4547768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load_post_object_v2_22418249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5" y="1319507"/>
            <a:ext cx="2905204" cy="2034922"/>
          </a:xfrm>
          <a:prstGeom prst="rect">
            <a:avLst/>
          </a:prstGeom>
        </p:spPr>
      </p:pic>
      <p:sp>
        <p:nvSpPr>
          <p:cNvPr id="1539" name="Google Shape;1539;p124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40" name="Google Shape;1540;p1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24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42" name="Google Shape;1542;p124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Price Book</a:t>
            </a:r>
            <a:endParaRPr sz="1100"/>
          </a:p>
        </p:txBody>
      </p:sp>
      <p:sp>
        <p:nvSpPr>
          <p:cNvPr id="1544" name="Google Shape;1544;p124"/>
          <p:cNvSpPr/>
          <p:nvPr/>
        </p:nvSpPr>
        <p:spPr>
          <a:xfrm>
            <a:off x="710975" y="2443075"/>
            <a:ext cx="2136600" cy="2856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45" name="Google Shape;1545;p124"/>
          <p:cNvCxnSpPr>
            <a:stCxn id="1544" idx="3"/>
          </p:cNvCxnSpPr>
          <p:nvPr/>
        </p:nvCxnSpPr>
        <p:spPr>
          <a:xfrm>
            <a:off x="2847575" y="2585875"/>
            <a:ext cx="937200" cy="27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46" name="Google Shape;1546;p124"/>
          <p:cNvSpPr/>
          <p:nvPr/>
        </p:nvSpPr>
        <p:spPr>
          <a:xfrm>
            <a:off x="3798525" y="1764325"/>
            <a:ext cx="48240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Feature that enables merchants to sell identical items:</a:t>
            </a:r>
            <a:endParaRPr lang="en-GB" sz="1200" b="1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GB" sz="12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At different prices across different stores &amp; quantity purchased</a:t>
            </a:r>
            <a:endParaRPr lang="en-GB" sz="1200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GB" sz="12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different customer group</a:t>
            </a:r>
            <a:endParaRPr lang="en-GB" sz="1200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547" name="Google Shape;1547;p124"/>
          <p:cNvGrpSpPr/>
          <p:nvPr/>
        </p:nvGrpSpPr>
        <p:grpSpPr>
          <a:xfrm>
            <a:off x="2004169" y="3444299"/>
            <a:ext cx="5190440" cy="1265177"/>
            <a:chOff x="1419152" y="5168699"/>
            <a:chExt cx="5853000" cy="1686903"/>
          </a:xfrm>
        </p:grpSpPr>
        <p:sp>
          <p:nvSpPr>
            <p:cNvPr id="1548" name="Google Shape;1548;p124"/>
            <p:cNvSpPr/>
            <p:nvPr/>
          </p:nvSpPr>
          <p:spPr>
            <a:xfrm>
              <a:off x="1419152" y="5322602"/>
              <a:ext cx="5853000" cy="15330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9" name="Google Shape;1549;p124"/>
            <p:cNvSpPr/>
            <p:nvPr/>
          </p:nvSpPr>
          <p:spPr>
            <a:xfrm>
              <a:off x="1544015" y="5550575"/>
              <a:ext cx="5625000" cy="11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127000" marR="0" lvl="0" indent="-133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Roboto" panose="02000000000000000000"/>
                <a:buChar char="•"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It’s compulsory to ensure Product pricing, Pricebook &amp; Promotion do not overlap one another</a:t>
              </a:r>
              <a:r>
                <a:rPr lang="en-US" altLang="zh-CN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. Prevent 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hav</a:t>
              </a:r>
              <a:r>
                <a:rPr lang="en-US" altLang="zh-CN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ing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the same setup or criteria</a:t>
              </a:r>
              <a:b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</a:b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7000" marR="0" lvl="0" indent="-133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Roboto" panose="02000000000000000000"/>
                <a:buChar char="•"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Pricebook is only valid for offline transactions (POS)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550" name="Google Shape;1550;p124"/>
            <p:cNvSpPr/>
            <p:nvPr/>
          </p:nvSpPr>
          <p:spPr>
            <a:xfrm>
              <a:off x="3502718" y="5168699"/>
              <a:ext cx="1685700" cy="307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 panose="02000000000000000000"/>
                <a:buNone/>
              </a:pPr>
              <a:r>
                <a:rPr lang="en-GB" sz="11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Important Notes</a:t>
              </a:r>
              <a:endParaRPr sz="1100"/>
            </a:p>
          </p:txBody>
        </p:sp>
      </p:grpSp>
      <p:sp>
        <p:nvSpPr>
          <p:cNvPr id="1551" name="Google Shape;1551;p124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Pricebook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25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57" name="Google Shape;1557;p1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25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59" name="Google Shape;1559;p125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Create New Price Book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560" name="Google Shape;1560;p125"/>
          <p:cNvPicPr preferRelativeResize="0"/>
          <p:nvPr/>
        </p:nvPicPr>
        <p:blipFill rotWithShape="1">
          <a:blip r:embed="rId3"/>
          <a:srcRect b="6085"/>
          <a:stretch>
            <a:fillRect/>
          </a:stretch>
        </p:blipFill>
        <p:spPr>
          <a:xfrm>
            <a:off x="288038" y="912722"/>
            <a:ext cx="5966568" cy="1331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61" name="Google Shape;1561;p1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8038" y="2454751"/>
            <a:ext cx="5966570" cy="24170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62" name="Google Shape;1562;p125"/>
          <p:cNvSpPr/>
          <p:nvPr/>
        </p:nvSpPr>
        <p:spPr>
          <a:xfrm>
            <a:off x="5304788" y="1178438"/>
            <a:ext cx="913800" cy="300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3" name="Google Shape;1563;p125"/>
          <p:cNvSpPr/>
          <p:nvPr/>
        </p:nvSpPr>
        <p:spPr>
          <a:xfrm>
            <a:off x="313219" y="2923594"/>
            <a:ext cx="2901000" cy="276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4" name="Google Shape;1564;p125"/>
          <p:cNvSpPr/>
          <p:nvPr/>
        </p:nvSpPr>
        <p:spPr>
          <a:xfrm>
            <a:off x="3276056" y="2923594"/>
            <a:ext cx="2901000" cy="276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5" name="Google Shape;1565;p125"/>
          <p:cNvSpPr/>
          <p:nvPr/>
        </p:nvSpPr>
        <p:spPr>
          <a:xfrm>
            <a:off x="288038" y="3570750"/>
            <a:ext cx="5889000" cy="96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66" name="Google Shape;1566;p125"/>
          <p:cNvGrpSpPr/>
          <p:nvPr/>
        </p:nvGrpSpPr>
        <p:grpSpPr>
          <a:xfrm>
            <a:off x="6709322" y="1215684"/>
            <a:ext cx="1875825" cy="661050"/>
            <a:chOff x="8950450" y="1663913"/>
            <a:chExt cx="2501100" cy="881400"/>
          </a:xfrm>
        </p:grpSpPr>
        <p:sp>
          <p:nvSpPr>
            <p:cNvPr id="1567" name="Google Shape;1567;p125"/>
            <p:cNvSpPr/>
            <p:nvPr/>
          </p:nvSpPr>
          <p:spPr>
            <a:xfrm>
              <a:off x="8950450" y="1663913"/>
              <a:ext cx="2501100" cy="881400"/>
            </a:xfrm>
            <a:prstGeom prst="roundRect">
              <a:avLst>
                <a:gd name="adj" fmla="val 16667"/>
              </a:avLst>
            </a:prstGeom>
            <a:solidFill>
              <a:srgbClr val="F9F9FB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125"/>
            <p:cNvSpPr txBox="1"/>
            <p:nvPr/>
          </p:nvSpPr>
          <p:spPr>
            <a:xfrm>
              <a:off x="9179825" y="1812100"/>
              <a:ext cx="1970700" cy="554100"/>
            </a:xfrm>
            <a:prstGeom prst="rect">
              <a:avLst/>
            </a:prstGeom>
            <a:solidFill>
              <a:srgbClr val="F9F9FB"/>
            </a:solidFill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“</a:t>
              </a: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New Price Book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’ Create a new Price Book 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569" name="Google Shape;1569;p125"/>
          <p:cNvGrpSpPr/>
          <p:nvPr/>
        </p:nvGrpSpPr>
        <p:grpSpPr>
          <a:xfrm>
            <a:off x="6615605" y="2663790"/>
            <a:ext cx="2133688" cy="1999015"/>
            <a:chOff x="8950450" y="1663913"/>
            <a:chExt cx="2501100" cy="881400"/>
          </a:xfrm>
        </p:grpSpPr>
        <p:sp>
          <p:nvSpPr>
            <p:cNvPr id="1570" name="Google Shape;1570;p125"/>
            <p:cNvSpPr/>
            <p:nvPr/>
          </p:nvSpPr>
          <p:spPr>
            <a:xfrm>
              <a:off x="8950450" y="1663913"/>
              <a:ext cx="2501100" cy="881400"/>
            </a:xfrm>
            <a:prstGeom prst="roundRect">
              <a:avLst>
                <a:gd name="adj" fmla="val 16667"/>
              </a:avLst>
            </a:prstGeom>
            <a:solidFill>
              <a:srgbClr val="F9F9FB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71" name="Google Shape;1571;p125"/>
            <p:cNvSpPr txBox="1"/>
            <p:nvPr/>
          </p:nvSpPr>
          <p:spPr>
            <a:xfrm>
              <a:off x="9104501" y="1775777"/>
              <a:ext cx="2193000" cy="122100"/>
            </a:xfrm>
            <a:prstGeom prst="rect">
              <a:avLst/>
            </a:prstGeom>
            <a:solidFill>
              <a:srgbClr val="F9F9FB"/>
            </a:solidFill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Enter a name for Price Book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572" name="Google Shape;1572;p125"/>
          <p:cNvGrpSpPr/>
          <p:nvPr/>
        </p:nvGrpSpPr>
        <p:grpSpPr>
          <a:xfrm>
            <a:off x="6592462" y="1386437"/>
            <a:ext cx="233100" cy="276300"/>
            <a:chOff x="6789268" y="1632844"/>
            <a:chExt cx="310800" cy="368400"/>
          </a:xfrm>
        </p:grpSpPr>
        <p:sp>
          <p:nvSpPr>
            <p:cNvPr id="1573" name="Google Shape;1573;p125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4" name="Google Shape;1574;p125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grpSp>
        <p:nvGrpSpPr>
          <p:cNvPr id="1575" name="Google Shape;1575;p125"/>
          <p:cNvGrpSpPr/>
          <p:nvPr/>
        </p:nvGrpSpPr>
        <p:grpSpPr>
          <a:xfrm>
            <a:off x="6498740" y="2891303"/>
            <a:ext cx="233100" cy="276300"/>
            <a:chOff x="6789268" y="1632844"/>
            <a:chExt cx="310800" cy="368400"/>
          </a:xfrm>
        </p:grpSpPr>
        <p:sp>
          <p:nvSpPr>
            <p:cNvPr id="1576" name="Google Shape;1576;p125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7" name="Google Shape;1577;p125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grpSp>
        <p:nvGrpSpPr>
          <p:cNvPr id="1578" name="Google Shape;1578;p125"/>
          <p:cNvGrpSpPr/>
          <p:nvPr/>
        </p:nvGrpSpPr>
        <p:grpSpPr>
          <a:xfrm>
            <a:off x="6498740" y="3317340"/>
            <a:ext cx="233100" cy="276300"/>
            <a:chOff x="6789268" y="1632844"/>
            <a:chExt cx="310800" cy="368400"/>
          </a:xfrm>
        </p:grpSpPr>
        <p:sp>
          <p:nvSpPr>
            <p:cNvPr id="1579" name="Google Shape;1579;p125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80" name="Google Shape;1580;p125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sp>
        <p:nvSpPr>
          <p:cNvPr id="1581" name="Google Shape;1581;p125"/>
          <p:cNvSpPr txBox="1"/>
          <p:nvPr/>
        </p:nvSpPr>
        <p:spPr>
          <a:xfrm>
            <a:off x="6731831" y="3317306"/>
            <a:ext cx="2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store for the Price Book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582" name="Google Shape;1582;p125"/>
          <p:cNvGrpSpPr/>
          <p:nvPr/>
        </p:nvGrpSpPr>
        <p:grpSpPr>
          <a:xfrm>
            <a:off x="540234" y="2730625"/>
            <a:ext cx="233100" cy="276300"/>
            <a:chOff x="6789268" y="1632844"/>
            <a:chExt cx="310800" cy="368400"/>
          </a:xfrm>
        </p:grpSpPr>
        <p:sp>
          <p:nvSpPr>
            <p:cNvPr id="1583" name="Google Shape;1583;p125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84" name="Google Shape;1584;p125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grpSp>
        <p:nvGrpSpPr>
          <p:cNvPr id="1585" name="Google Shape;1585;p125"/>
          <p:cNvGrpSpPr/>
          <p:nvPr/>
        </p:nvGrpSpPr>
        <p:grpSpPr>
          <a:xfrm>
            <a:off x="3765009" y="2730625"/>
            <a:ext cx="233100" cy="276300"/>
            <a:chOff x="6789268" y="1632844"/>
            <a:chExt cx="310800" cy="368400"/>
          </a:xfrm>
        </p:grpSpPr>
        <p:sp>
          <p:nvSpPr>
            <p:cNvPr id="1586" name="Google Shape;1586;p125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87" name="Google Shape;1587;p125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grpSp>
        <p:nvGrpSpPr>
          <p:cNvPr id="1588" name="Google Shape;1588;p125"/>
          <p:cNvGrpSpPr/>
          <p:nvPr/>
        </p:nvGrpSpPr>
        <p:grpSpPr>
          <a:xfrm>
            <a:off x="6498740" y="3743378"/>
            <a:ext cx="233100" cy="276300"/>
            <a:chOff x="6789268" y="1632844"/>
            <a:chExt cx="310800" cy="368400"/>
          </a:xfrm>
        </p:grpSpPr>
        <p:sp>
          <p:nvSpPr>
            <p:cNvPr id="1589" name="Google Shape;1589;p125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90" name="Google Shape;1590;p125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</a:t>
              </a:r>
              <a:endParaRPr sz="1100"/>
            </a:p>
          </p:txBody>
        </p:sp>
      </p:grpSp>
      <p:grpSp>
        <p:nvGrpSpPr>
          <p:cNvPr id="1591" name="Google Shape;1591;p125"/>
          <p:cNvGrpSpPr/>
          <p:nvPr/>
        </p:nvGrpSpPr>
        <p:grpSpPr>
          <a:xfrm>
            <a:off x="1064578" y="3436168"/>
            <a:ext cx="233100" cy="276300"/>
            <a:chOff x="6789268" y="1632844"/>
            <a:chExt cx="310800" cy="368400"/>
          </a:xfrm>
        </p:grpSpPr>
        <p:sp>
          <p:nvSpPr>
            <p:cNvPr id="1592" name="Google Shape;1592;p125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93" name="Google Shape;1593;p125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</a:t>
              </a:r>
              <a:endParaRPr sz="1100"/>
            </a:p>
          </p:txBody>
        </p:sp>
      </p:grpSp>
      <p:sp>
        <p:nvSpPr>
          <p:cNvPr id="1594" name="Google Shape;1594;p125"/>
          <p:cNvSpPr txBox="1"/>
          <p:nvPr/>
        </p:nvSpPr>
        <p:spPr>
          <a:xfrm>
            <a:off x="6731831" y="3743363"/>
            <a:ext cx="2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Setup Service charge settings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595" name="Google Shape;1595;p125"/>
          <p:cNvGrpSpPr/>
          <p:nvPr/>
        </p:nvGrpSpPr>
        <p:grpSpPr>
          <a:xfrm>
            <a:off x="6498740" y="4169415"/>
            <a:ext cx="233100" cy="276300"/>
            <a:chOff x="6789268" y="1632844"/>
            <a:chExt cx="310800" cy="368400"/>
          </a:xfrm>
        </p:grpSpPr>
        <p:sp>
          <p:nvSpPr>
            <p:cNvPr id="1596" name="Google Shape;1596;p125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97" name="Google Shape;1597;p125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</a:t>
              </a:r>
              <a:endParaRPr sz="1100"/>
            </a:p>
          </p:txBody>
        </p:sp>
      </p:grpSp>
      <p:grpSp>
        <p:nvGrpSpPr>
          <p:cNvPr id="1598" name="Google Shape;1598;p125"/>
          <p:cNvGrpSpPr/>
          <p:nvPr/>
        </p:nvGrpSpPr>
        <p:grpSpPr>
          <a:xfrm>
            <a:off x="741628" y="4544069"/>
            <a:ext cx="233100" cy="276300"/>
            <a:chOff x="6789268" y="1632844"/>
            <a:chExt cx="310800" cy="368400"/>
          </a:xfrm>
        </p:grpSpPr>
        <p:sp>
          <p:nvSpPr>
            <p:cNvPr id="1599" name="Google Shape;1599;p125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0" name="Google Shape;1600;p125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</a:t>
              </a:r>
              <a:endParaRPr sz="1100"/>
            </a:p>
          </p:txBody>
        </p:sp>
      </p:grpSp>
      <p:sp>
        <p:nvSpPr>
          <p:cNvPr id="1601" name="Google Shape;1601;p125"/>
          <p:cNvSpPr/>
          <p:nvPr/>
        </p:nvSpPr>
        <p:spPr>
          <a:xfrm>
            <a:off x="344044" y="4569825"/>
            <a:ext cx="397500" cy="224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02" name="Google Shape;1602;p125"/>
          <p:cNvGrpSpPr/>
          <p:nvPr/>
        </p:nvGrpSpPr>
        <p:grpSpPr>
          <a:xfrm>
            <a:off x="6054572" y="979394"/>
            <a:ext cx="233100" cy="276300"/>
            <a:chOff x="6789268" y="1632844"/>
            <a:chExt cx="310800" cy="368400"/>
          </a:xfrm>
        </p:grpSpPr>
        <p:sp>
          <p:nvSpPr>
            <p:cNvPr id="1603" name="Google Shape;1603;p125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4" name="Google Shape;1604;p125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sp>
        <p:nvSpPr>
          <p:cNvPr id="1605" name="Google Shape;1605;p125"/>
          <p:cNvSpPr txBox="1"/>
          <p:nvPr/>
        </p:nvSpPr>
        <p:spPr>
          <a:xfrm>
            <a:off x="6731831" y="4169419"/>
            <a:ext cx="206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Save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06" name="Google Shape;1606;p125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Pricebook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2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1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126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614" name="Google Shape;1614;p126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Create New Price Book (Cont.)</a:t>
            </a:r>
            <a:endParaRPr sz="1100"/>
          </a:p>
        </p:txBody>
      </p:sp>
      <p:grpSp>
        <p:nvGrpSpPr>
          <p:cNvPr id="1615" name="Google Shape;1615;p126"/>
          <p:cNvGrpSpPr/>
          <p:nvPr/>
        </p:nvGrpSpPr>
        <p:grpSpPr>
          <a:xfrm>
            <a:off x="6614680" y="816353"/>
            <a:ext cx="2118932" cy="2123020"/>
            <a:chOff x="8950461" y="1663912"/>
            <a:chExt cx="2501100" cy="437700"/>
          </a:xfrm>
        </p:grpSpPr>
        <p:sp>
          <p:nvSpPr>
            <p:cNvPr id="1616" name="Google Shape;1616;p126"/>
            <p:cNvSpPr/>
            <p:nvPr/>
          </p:nvSpPr>
          <p:spPr>
            <a:xfrm>
              <a:off x="8950461" y="1663912"/>
              <a:ext cx="2501100" cy="437700"/>
            </a:xfrm>
            <a:prstGeom prst="roundRect">
              <a:avLst>
                <a:gd name="adj" fmla="val 16667"/>
              </a:avLst>
            </a:prstGeom>
            <a:solidFill>
              <a:srgbClr val="FFF9F7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7" name="Google Shape;1617;p126"/>
            <p:cNvSpPr txBox="1"/>
            <p:nvPr/>
          </p:nvSpPr>
          <p:spPr>
            <a:xfrm>
              <a:off x="9100925" y="1829238"/>
              <a:ext cx="2350500" cy="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18" name="Google Shape;1618;p126"/>
            <p:cNvSpPr txBox="1"/>
            <p:nvPr/>
          </p:nvSpPr>
          <p:spPr>
            <a:xfrm>
              <a:off x="9107066" y="1692965"/>
              <a:ext cx="2187900" cy="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“</a:t>
              </a:r>
              <a:r>
                <a:rPr lang="en-GB" sz="9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Add item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and search for a product 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19" name="Google Shape;1619;p126"/>
          <p:cNvGrpSpPr/>
          <p:nvPr/>
        </p:nvGrpSpPr>
        <p:grpSpPr>
          <a:xfrm>
            <a:off x="6482600" y="986997"/>
            <a:ext cx="263310" cy="276300"/>
            <a:chOff x="6789268" y="1632844"/>
            <a:chExt cx="310800" cy="368400"/>
          </a:xfrm>
        </p:grpSpPr>
        <p:sp>
          <p:nvSpPr>
            <p:cNvPr id="1620" name="Google Shape;1620;p126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1" name="Google Shape;1621;p126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pic>
        <p:nvPicPr>
          <p:cNvPr id="1622" name="Google Shape;1622;p1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0416" y="1019416"/>
            <a:ext cx="5898955" cy="1383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23" name="Google Shape;1623;p126"/>
          <p:cNvSpPr/>
          <p:nvPr/>
        </p:nvSpPr>
        <p:spPr>
          <a:xfrm>
            <a:off x="5656725" y="1019494"/>
            <a:ext cx="502500" cy="196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24" name="Google Shape;1624;p126"/>
          <p:cNvGrpSpPr/>
          <p:nvPr/>
        </p:nvGrpSpPr>
        <p:grpSpPr>
          <a:xfrm>
            <a:off x="6026062" y="788200"/>
            <a:ext cx="233100" cy="276300"/>
            <a:chOff x="6789268" y="1632844"/>
            <a:chExt cx="310800" cy="368400"/>
          </a:xfrm>
        </p:grpSpPr>
        <p:sp>
          <p:nvSpPr>
            <p:cNvPr id="1625" name="Google Shape;1625;p126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6" name="Google Shape;1626;p126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sp>
        <p:nvSpPr>
          <p:cNvPr id="1627" name="Google Shape;1627;p126"/>
          <p:cNvSpPr/>
          <p:nvPr/>
        </p:nvSpPr>
        <p:spPr>
          <a:xfrm>
            <a:off x="305044" y="1563750"/>
            <a:ext cx="861300" cy="807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28" name="Google Shape;1628;p126"/>
          <p:cNvPicPr preferRelativeResize="0"/>
          <p:nvPr/>
        </p:nvPicPr>
        <p:blipFill rotWithShape="1">
          <a:blip r:embed="rId4"/>
          <a:srcRect b="6085"/>
          <a:stretch>
            <a:fillRect/>
          </a:stretch>
        </p:blipFill>
        <p:spPr>
          <a:xfrm>
            <a:off x="226613" y="2837953"/>
            <a:ext cx="5966568" cy="1331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629" name="Google Shape;1629;p126"/>
          <p:cNvCxnSpPr>
            <a:stCxn id="1623" idx="2"/>
            <a:endCxn id="1627" idx="3"/>
          </p:cNvCxnSpPr>
          <p:nvPr/>
        </p:nvCxnSpPr>
        <p:spPr>
          <a:xfrm rot="5400000">
            <a:off x="3161175" y="-779006"/>
            <a:ext cx="752100" cy="4741500"/>
          </a:xfrm>
          <a:prstGeom prst="bentConnector2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0" name="Google Shape;1630;p126"/>
          <p:cNvSpPr/>
          <p:nvPr/>
        </p:nvSpPr>
        <p:spPr>
          <a:xfrm>
            <a:off x="4880194" y="1019494"/>
            <a:ext cx="776400" cy="196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31" name="Google Shape;1631;p126"/>
          <p:cNvGrpSpPr/>
          <p:nvPr/>
        </p:nvGrpSpPr>
        <p:grpSpPr>
          <a:xfrm>
            <a:off x="6497709" y="1491119"/>
            <a:ext cx="233100" cy="276300"/>
            <a:chOff x="6789268" y="1632844"/>
            <a:chExt cx="310800" cy="368400"/>
          </a:xfrm>
        </p:grpSpPr>
        <p:sp>
          <p:nvSpPr>
            <p:cNvPr id="1632" name="Google Shape;1632;p126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33" name="Google Shape;1633;p126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sp>
        <p:nvSpPr>
          <p:cNvPr id="1634" name="Google Shape;1634;p126"/>
          <p:cNvSpPr txBox="1"/>
          <p:nvPr/>
        </p:nvSpPr>
        <p:spPr>
          <a:xfrm>
            <a:off x="6726899" y="1450331"/>
            <a:ext cx="189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you wish to import products in bulk,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download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Default Price Book CSV file and use as template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None/>
            </a:pP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635" name="Google Shape;1635;p126"/>
          <p:cNvGrpSpPr/>
          <p:nvPr/>
        </p:nvGrpSpPr>
        <p:grpSpPr>
          <a:xfrm>
            <a:off x="6497709" y="2114490"/>
            <a:ext cx="233100" cy="276300"/>
            <a:chOff x="6789268" y="1632844"/>
            <a:chExt cx="310800" cy="368400"/>
          </a:xfrm>
        </p:grpSpPr>
        <p:sp>
          <p:nvSpPr>
            <p:cNvPr id="1636" name="Google Shape;1636;p126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37" name="Google Shape;1637;p126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sp>
        <p:nvSpPr>
          <p:cNvPr id="1638" name="Google Shape;1638;p126"/>
          <p:cNvSpPr txBox="1"/>
          <p:nvPr/>
        </p:nvSpPr>
        <p:spPr>
          <a:xfrm>
            <a:off x="6726900" y="1995244"/>
            <a:ext cx="189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None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Once you filled up all the information on CSV file &amp; saved, select “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 Items by CSV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to import the file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39" name="Google Shape;1639;p126"/>
          <p:cNvSpPr/>
          <p:nvPr/>
        </p:nvSpPr>
        <p:spPr>
          <a:xfrm>
            <a:off x="5519813" y="3702863"/>
            <a:ext cx="502500" cy="196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40" name="Google Shape;1640;p126"/>
          <p:cNvGrpSpPr/>
          <p:nvPr/>
        </p:nvGrpSpPr>
        <p:grpSpPr>
          <a:xfrm>
            <a:off x="5452134" y="788190"/>
            <a:ext cx="233100" cy="276300"/>
            <a:chOff x="6789268" y="1632844"/>
            <a:chExt cx="310800" cy="368400"/>
          </a:xfrm>
        </p:grpSpPr>
        <p:sp>
          <p:nvSpPr>
            <p:cNvPr id="1641" name="Google Shape;1641;p126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42" name="Google Shape;1642;p126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grpSp>
        <p:nvGrpSpPr>
          <p:cNvPr id="1643" name="Google Shape;1643;p126"/>
          <p:cNvGrpSpPr/>
          <p:nvPr/>
        </p:nvGrpSpPr>
        <p:grpSpPr>
          <a:xfrm>
            <a:off x="6726856" y="3220674"/>
            <a:ext cx="1850367" cy="1012312"/>
            <a:chOff x="1406811" y="5364089"/>
            <a:chExt cx="6048928" cy="2025840"/>
          </a:xfrm>
        </p:grpSpPr>
        <p:sp>
          <p:nvSpPr>
            <p:cNvPr id="1644" name="Google Shape;1644;p126"/>
            <p:cNvSpPr/>
            <p:nvPr/>
          </p:nvSpPr>
          <p:spPr>
            <a:xfrm>
              <a:off x="1406839" y="5535329"/>
              <a:ext cx="6048900" cy="18546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45" name="Google Shape;1645;p126"/>
            <p:cNvSpPr/>
            <p:nvPr/>
          </p:nvSpPr>
          <p:spPr>
            <a:xfrm>
              <a:off x="1406811" y="5545267"/>
              <a:ext cx="5638800" cy="16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2222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Char char="•"/>
              </a:pPr>
              <a:r>
                <a:rPr lang="en-GB" sz="800">
                  <a:solidFill>
                    <a:srgbClr val="00206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Tax can only be added via CSV if it has already been set up in BackOffice.</a:t>
              </a:r>
              <a:endParaRPr sz="9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46" name="Google Shape;1646;p126"/>
            <p:cNvSpPr/>
            <p:nvPr/>
          </p:nvSpPr>
          <p:spPr>
            <a:xfrm>
              <a:off x="2048604" y="5364089"/>
              <a:ext cx="4579200" cy="44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 panose="02000000000000000000"/>
                <a:buNone/>
              </a:pPr>
              <a:r>
                <a:rPr lang="en-GB" sz="11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Important Notes</a:t>
              </a:r>
              <a:endParaRPr sz="1100"/>
            </a:p>
          </p:txBody>
        </p:sp>
      </p:grpSp>
      <p:grpSp>
        <p:nvGrpSpPr>
          <p:cNvPr id="1647" name="Google Shape;1647;p126"/>
          <p:cNvGrpSpPr/>
          <p:nvPr/>
        </p:nvGrpSpPr>
        <p:grpSpPr>
          <a:xfrm>
            <a:off x="5841768" y="3468578"/>
            <a:ext cx="233100" cy="276300"/>
            <a:chOff x="6789268" y="1632844"/>
            <a:chExt cx="310800" cy="368400"/>
          </a:xfrm>
        </p:grpSpPr>
        <p:sp>
          <p:nvSpPr>
            <p:cNvPr id="1648" name="Google Shape;1648;p126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49" name="Google Shape;1649;p126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sp>
        <p:nvSpPr>
          <p:cNvPr id="1650" name="Google Shape;1650;p126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Pricebook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2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56" name="Google Shape;1656;p1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27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658" name="Google Shape;1658;p127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Create New Price Book (Cont.)</a:t>
            </a:r>
            <a:endParaRPr sz="1100"/>
          </a:p>
        </p:txBody>
      </p:sp>
      <p:pic>
        <p:nvPicPr>
          <p:cNvPr id="1659" name="Google Shape;1659;p127"/>
          <p:cNvPicPr preferRelativeResize="0"/>
          <p:nvPr/>
        </p:nvPicPr>
        <p:blipFill rotWithShape="1">
          <a:blip r:embed="rId3"/>
          <a:srcRect t="24670"/>
          <a:stretch>
            <a:fillRect/>
          </a:stretch>
        </p:blipFill>
        <p:spPr>
          <a:xfrm>
            <a:off x="269738" y="1725712"/>
            <a:ext cx="5912625" cy="127458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660" name="Google Shape;1660;p127"/>
          <p:cNvGrpSpPr/>
          <p:nvPr/>
        </p:nvGrpSpPr>
        <p:grpSpPr>
          <a:xfrm>
            <a:off x="6677531" y="1260539"/>
            <a:ext cx="2251518" cy="2416315"/>
            <a:chOff x="8950462" y="1677720"/>
            <a:chExt cx="2657599" cy="423900"/>
          </a:xfrm>
        </p:grpSpPr>
        <p:sp>
          <p:nvSpPr>
            <p:cNvPr id="1661" name="Google Shape;1661;p127"/>
            <p:cNvSpPr/>
            <p:nvPr/>
          </p:nvSpPr>
          <p:spPr>
            <a:xfrm>
              <a:off x="8950462" y="1677720"/>
              <a:ext cx="2501100" cy="423900"/>
            </a:xfrm>
            <a:prstGeom prst="roundRect">
              <a:avLst>
                <a:gd name="adj" fmla="val 16667"/>
              </a:avLst>
            </a:prstGeom>
            <a:solidFill>
              <a:srgbClr val="FFF9F7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2" name="Google Shape;1662;p127"/>
            <p:cNvSpPr txBox="1"/>
            <p:nvPr/>
          </p:nvSpPr>
          <p:spPr>
            <a:xfrm>
              <a:off x="9100925" y="1829238"/>
              <a:ext cx="2350500" cy="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63" name="Google Shape;1663;p127"/>
            <p:cNvSpPr txBox="1"/>
            <p:nvPr/>
          </p:nvSpPr>
          <p:spPr>
            <a:xfrm>
              <a:off x="9287562" y="1701395"/>
              <a:ext cx="2320500" cy="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Once product is added:</a:t>
              </a:r>
              <a:endParaRPr sz="1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664" name="Google Shape;1664;p127"/>
          <p:cNvSpPr/>
          <p:nvPr/>
        </p:nvSpPr>
        <p:spPr>
          <a:xfrm>
            <a:off x="2044444" y="2330794"/>
            <a:ext cx="1458300" cy="489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5" name="Google Shape;1665;p127"/>
          <p:cNvSpPr txBox="1"/>
          <p:nvPr/>
        </p:nvSpPr>
        <p:spPr>
          <a:xfrm>
            <a:off x="6776831" y="1707075"/>
            <a:ext cx="196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Current product price &amp; tax will auto reflect; 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 your desired product price &amp; tax 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66" name="Google Shape;1666;p127"/>
          <p:cNvSpPr/>
          <p:nvPr/>
        </p:nvSpPr>
        <p:spPr>
          <a:xfrm>
            <a:off x="3520069" y="2330794"/>
            <a:ext cx="1999500" cy="489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7" name="Google Shape;1667;p127"/>
          <p:cNvSpPr/>
          <p:nvPr/>
        </p:nvSpPr>
        <p:spPr>
          <a:xfrm>
            <a:off x="5537044" y="2330794"/>
            <a:ext cx="524700" cy="489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68" name="Google Shape;1668;p127"/>
          <p:cNvGrpSpPr/>
          <p:nvPr/>
        </p:nvGrpSpPr>
        <p:grpSpPr>
          <a:xfrm>
            <a:off x="2635687" y="2105143"/>
            <a:ext cx="233100" cy="276300"/>
            <a:chOff x="6789268" y="1632844"/>
            <a:chExt cx="310800" cy="368400"/>
          </a:xfrm>
        </p:grpSpPr>
        <p:sp>
          <p:nvSpPr>
            <p:cNvPr id="1669" name="Google Shape;1669;p127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70" name="Google Shape;1670;p127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grpSp>
        <p:nvGrpSpPr>
          <p:cNvPr id="1671" name="Google Shape;1671;p127"/>
          <p:cNvGrpSpPr/>
          <p:nvPr/>
        </p:nvGrpSpPr>
        <p:grpSpPr>
          <a:xfrm>
            <a:off x="6543731" y="1810056"/>
            <a:ext cx="233100" cy="276300"/>
            <a:chOff x="6789268" y="1632844"/>
            <a:chExt cx="310800" cy="368400"/>
          </a:xfrm>
        </p:grpSpPr>
        <p:sp>
          <p:nvSpPr>
            <p:cNvPr id="1672" name="Google Shape;1672;p127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73" name="Google Shape;1673;p127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grpSp>
        <p:nvGrpSpPr>
          <p:cNvPr id="1674" name="Google Shape;1674;p127"/>
          <p:cNvGrpSpPr/>
          <p:nvPr/>
        </p:nvGrpSpPr>
        <p:grpSpPr>
          <a:xfrm>
            <a:off x="6543740" y="2375293"/>
            <a:ext cx="233100" cy="276300"/>
            <a:chOff x="6789268" y="1632844"/>
            <a:chExt cx="310800" cy="368400"/>
          </a:xfrm>
        </p:grpSpPr>
        <p:sp>
          <p:nvSpPr>
            <p:cNvPr id="1675" name="Google Shape;1675;p127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76" name="Google Shape;1676;p127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grpSp>
        <p:nvGrpSpPr>
          <p:cNvPr id="1677" name="Google Shape;1677;p127"/>
          <p:cNvGrpSpPr/>
          <p:nvPr/>
        </p:nvGrpSpPr>
        <p:grpSpPr>
          <a:xfrm>
            <a:off x="4372040" y="2105143"/>
            <a:ext cx="233100" cy="276300"/>
            <a:chOff x="6789268" y="1632844"/>
            <a:chExt cx="310800" cy="368400"/>
          </a:xfrm>
        </p:grpSpPr>
        <p:sp>
          <p:nvSpPr>
            <p:cNvPr id="1678" name="Google Shape;1678;p127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79" name="Google Shape;1679;p127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sp>
        <p:nvSpPr>
          <p:cNvPr id="1680" name="Google Shape;1680;p127"/>
          <p:cNvSpPr txBox="1"/>
          <p:nvPr/>
        </p:nvSpPr>
        <p:spPr>
          <a:xfrm>
            <a:off x="6776831" y="2283788"/>
            <a:ext cx="1966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 the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Min/Max Qty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restrict the number of items a customer can buy, or require a minimum amount purchased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681" name="Google Shape;1681;p127"/>
          <p:cNvGrpSpPr/>
          <p:nvPr/>
        </p:nvGrpSpPr>
        <p:grpSpPr>
          <a:xfrm>
            <a:off x="6543740" y="3067581"/>
            <a:ext cx="233100" cy="276300"/>
            <a:chOff x="6789268" y="1632844"/>
            <a:chExt cx="310800" cy="368400"/>
          </a:xfrm>
        </p:grpSpPr>
        <p:sp>
          <p:nvSpPr>
            <p:cNvPr id="1682" name="Google Shape;1682;p127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83" name="Google Shape;1683;p127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sp>
        <p:nvSpPr>
          <p:cNvPr id="1684" name="Google Shape;1684;p127"/>
          <p:cNvSpPr txBox="1"/>
          <p:nvPr/>
        </p:nvSpPr>
        <p:spPr>
          <a:xfrm>
            <a:off x="6776831" y="3046575"/>
            <a:ext cx="196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“Save” to complete the settings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685" name="Google Shape;1685;p127"/>
          <p:cNvGrpSpPr/>
          <p:nvPr/>
        </p:nvGrpSpPr>
        <p:grpSpPr>
          <a:xfrm>
            <a:off x="5682853" y="2105143"/>
            <a:ext cx="233100" cy="276300"/>
            <a:chOff x="6789268" y="1632844"/>
            <a:chExt cx="310800" cy="368400"/>
          </a:xfrm>
        </p:grpSpPr>
        <p:sp>
          <p:nvSpPr>
            <p:cNvPr id="1686" name="Google Shape;1686;p127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87" name="Google Shape;1687;p127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sp>
        <p:nvSpPr>
          <p:cNvPr id="1688" name="Google Shape;1688;p127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Pricebook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2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94" name="Google Shape;1694;p1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28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696" name="Google Shape;1696;p128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Create New Price Book (Cont.)</a:t>
            </a:r>
            <a:endParaRPr sz="1100"/>
          </a:p>
        </p:txBody>
      </p:sp>
      <p:grpSp>
        <p:nvGrpSpPr>
          <p:cNvPr id="1697" name="Google Shape;1697;p128"/>
          <p:cNvGrpSpPr/>
          <p:nvPr/>
        </p:nvGrpSpPr>
        <p:grpSpPr>
          <a:xfrm>
            <a:off x="6646905" y="1584252"/>
            <a:ext cx="2118932" cy="1353089"/>
            <a:chOff x="8950462" y="1677720"/>
            <a:chExt cx="2501100" cy="423900"/>
          </a:xfrm>
        </p:grpSpPr>
        <p:sp>
          <p:nvSpPr>
            <p:cNvPr id="1698" name="Google Shape;1698;p128"/>
            <p:cNvSpPr/>
            <p:nvPr/>
          </p:nvSpPr>
          <p:spPr>
            <a:xfrm>
              <a:off x="8950462" y="1677720"/>
              <a:ext cx="2501100" cy="423900"/>
            </a:xfrm>
            <a:prstGeom prst="roundRect">
              <a:avLst>
                <a:gd name="adj" fmla="val 16667"/>
              </a:avLst>
            </a:prstGeom>
            <a:solidFill>
              <a:srgbClr val="FFF9F7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9" name="Google Shape;1699;p128"/>
            <p:cNvSpPr txBox="1"/>
            <p:nvPr/>
          </p:nvSpPr>
          <p:spPr>
            <a:xfrm>
              <a:off x="9100925" y="1829238"/>
              <a:ext cx="2350500" cy="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700" name="Google Shape;1700;p128"/>
          <p:cNvSpPr txBox="1"/>
          <p:nvPr/>
        </p:nvSpPr>
        <p:spPr>
          <a:xfrm>
            <a:off x="6723281" y="1702875"/>
            <a:ext cx="1966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Edit target customer on “</a:t>
            </a: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Apply to Customer with Tags</a:t>
            </a: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to offer special rates to certain customers only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701" name="Google Shape;1701;p128"/>
          <p:cNvGrpSpPr/>
          <p:nvPr/>
        </p:nvGrpSpPr>
        <p:grpSpPr>
          <a:xfrm>
            <a:off x="6490181" y="1805856"/>
            <a:ext cx="233100" cy="276300"/>
            <a:chOff x="6789268" y="1632844"/>
            <a:chExt cx="310800" cy="368400"/>
          </a:xfrm>
        </p:grpSpPr>
        <p:sp>
          <p:nvSpPr>
            <p:cNvPr id="1702" name="Google Shape;1702;p128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3" name="Google Shape;1703;p128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sp>
        <p:nvSpPr>
          <p:cNvPr id="1704" name="Google Shape;1704;p128"/>
          <p:cNvSpPr txBox="1"/>
          <p:nvPr/>
        </p:nvSpPr>
        <p:spPr>
          <a:xfrm>
            <a:off x="6723281" y="2429063"/>
            <a:ext cx="196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Learn more on how to add customer tags: </a:t>
            </a:r>
            <a:r>
              <a:rPr lang="en-GB" sz="9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Here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05" name="Google Shape;1705;p128"/>
          <p:cNvSpPr txBox="1"/>
          <p:nvPr/>
        </p:nvSpPr>
        <p:spPr>
          <a:xfrm>
            <a:off x="6776831" y="3046575"/>
            <a:ext cx="196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706" name="Google Shape;1706;p1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0656" y="1211045"/>
            <a:ext cx="5966570" cy="24170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07" name="Google Shape;1707;p128"/>
          <p:cNvSpPr/>
          <p:nvPr/>
        </p:nvSpPr>
        <p:spPr>
          <a:xfrm>
            <a:off x="329325" y="1924706"/>
            <a:ext cx="2925600" cy="340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08" name="Google Shape;1708;p128"/>
          <p:cNvGrpSpPr/>
          <p:nvPr/>
        </p:nvGrpSpPr>
        <p:grpSpPr>
          <a:xfrm>
            <a:off x="1186781" y="1736500"/>
            <a:ext cx="233100" cy="276300"/>
            <a:chOff x="6789268" y="1632844"/>
            <a:chExt cx="310800" cy="368400"/>
          </a:xfrm>
        </p:grpSpPr>
        <p:sp>
          <p:nvSpPr>
            <p:cNvPr id="1709" name="Google Shape;1709;p128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128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sp>
        <p:nvSpPr>
          <p:cNvPr id="1711" name="Google Shape;1711;p128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Pricebook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129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29"/>
          <p:cNvSpPr txBox="1"/>
          <p:nvPr/>
        </p:nvSpPr>
        <p:spPr>
          <a:xfrm>
            <a:off x="539550" y="3507850"/>
            <a:ext cx="420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Promotion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18" name="Google Shape;1718;p12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75274" y="4547768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load_post_object_v2_682440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88" y="1713081"/>
            <a:ext cx="2213724" cy="902333"/>
          </a:xfrm>
          <a:prstGeom prst="rect">
            <a:avLst/>
          </a:prstGeom>
        </p:spPr>
      </p:pic>
      <p:sp>
        <p:nvSpPr>
          <p:cNvPr id="1723" name="Google Shape;1723;p13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24" name="Google Shape;1724;p1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130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26" name="Google Shape;1726;p130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Promotion</a:t>
            </a:r>
            <a:endParaRPr sz="1100"/>
          </a:p>
        </p:txBody>
      </p:sp>
      <p:cxnSp>
        <p:nvCxnSpPr>
          <p:cNvPr id="1727" name="Google Shape;1727;p130"/>
          <p:cNvCxnSpPr>
            <a:stCxn id="1728" idx="3"/>
          </p:cNvCxnSpPr>
          <p:nvPr/>
        </p:nvCxnSpPr>
        <p:spPr>
          <a:xfrm>
            <a:off x="2957006" y="1931058"/>
            <a:ext cx="106257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729" name="Google Shape;1729;p130"/>
          <p:cNvSpPr/>
          <p:nvPr/>
        </p:nvSpPr>
        <p:spPr>
          <a:xfrm>
            <a:off x="4108181" y="1603913"/>
            <a:ext cx="4824000" cy="1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Feature that enables merchants to configure promotion: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Based on different promotion types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different customer group 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different channels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Applicable to certain period only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28" name="Google Shape;1728;p130"/>
          <p:cNvSpPr/>
          <p:nvPr/>
        </p:nvSpPr>
        <p:spPr>
          <a:xfrm>
            <a:off x="743306" y="1713105"/>
            <a:ext cx="2213700" cy="435683"/>
          </a:xfrm>
          <a:prstGeom prst="rect">
            <a:avLst/>
          </a:prstGeom>
          <a:noFill/>
          <a:ln w="28575" cap="flat" cmpd="sng">
            <a:solidFill>
              <a:srgbClr val="009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31" name="Google Shape;1731;p130"/>
          <p:cNvGrpSpPr/>
          <p:nvPr/>
        </p:nvGrpSpPr>
        <p:grpSpPr>
          <a:xfrm>
            <a:off x="1976784" y="3505462"/>
            <a:ext cx="5190440" cy="1113507"/>
            <a:chOff x="1419152" y="5168699"/>
            <a:chExt cx="5853000" cy="1484676"/>
          </a:xfrm>
        </p:grpSpPr>
        <p:sp>
          <p:nvSpPr>
            <p:cNvPr id="1732" name="Google Shape;1732;p130"/>
            <p:cNvSpPr/>
            <p:nvPr/>
          </p:nvSpPr>
          <p:spPr>
            <a:xfrm>
              <a:off x="1419152" y="5322601"/>
              <a:ext cx="5853000" cy="9789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33" name="Google Shape;1733;p130"/>
            <p:cNvSpPr/>
            <p:nvPr/>
          </p:nvSpPr>
          <p:spPr>
            <a:xfrm>
              <a:off x="1544015" y="5550575"/>
              <a:ext cx="5625000" cy="11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127000" marR="0" lvl="0" indent="-133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Roboto" panose="02000000000000000000"/>
                <a:buChar char="•"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It’s compulsory to ensure Product pricing, Pricebook &amp; Promotion do not overlap one another; have the same setup or criteria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734" name="Google Shape;1734;p130"/>
            <p:cNvSpPr/>
            <p:nvPr/>
          </p:nvSpPr>
          <p:spPr>
            <a:xfrm>
              <a:off x="3502718" y="5168699"/>
              <a:ext cx="1685700" cy="307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 panose="02000000000000000000"/>
                <a:buNone/>
              </a:pPr>
              <a:r>
                <a:rPr lang="en-GB" sz="11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Important Note</a:t>
              </a:r>
              <a:endParaRPr sz="1100"/>
            </a:p>
          </p:txBody>
        </p:sp>
      </p:grpSp>
      <p:sp>
        <p:nvSpPr>
          <p:cNvPr id="1735" name="Google Shape;1735;p130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Promotion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" name="Google Shape;1728;p130"/>
          <p:cNvSpPr/>
          <p:nvPr/>
        </p:nvSpPr>
        <p:spPr>
          <a:xfrm>
            <a:off x="4028068" y="1659885"/>
            <a:ext cx="3867019" cy="1493494"/>
          </a:xfrm>
          <a:prstGeom prst="rect">
            <a:avLst/>
          </a:prstGeom>
          <a:noFill/>
          <a:ln w="28575" cap="flat" cmpd="sng">
            <a:solidFill>
              <a:srgbClr val="009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7" name="Google Shape;497;p87"/>
          <p:cNvSpPr txBox="1">
            <a:spLocks noGrp="1"/>
          </p:cNvSpPr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98" name="Google Shape;498;p87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99" name="Google Shape;499;p87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Reports (Sales)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00" name="Google Shape;500;p87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Reports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501" name="Google Shape;501;p87"/>
          <p:cNvCxnSpPr>
            <a:stCxn id="503" idx="2"/>
            <a:endCxn id="2" idx="3"/>
          </p:cNvCxnSpPr>
          <p:nvPr/>
        </p:nvCxnSpPr>
        <p:spPr>
          <a:xfrm flipH="1">
            <a:off x="2793545" y="2630832"/>
            <a:ext cx="1075055" cy="12065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triangle" w="sm" len="sm"/>
          </a:ln>
        </p:spPr>
      </p:cxnSp>
      <p:grpSp>
        <p:nvGrpSpPr>
          <p:cNvPr id="502" name="Google Shape;502;p87"/>
          <p:cNvGrpSpPr/>
          <p:nvPr/>
        </p:nvGrpSpPr>
        <p:grpSpPr>
          <a:xfrm>
            <a:off x="3868600" y="1079631"/>
            <a:ext cx="3570536" cy="2984221"/>
            <a:chOff x="5616628" y="3548659"/>
            <a:chExt cx="10364400" cy="3103714"/>
          </a:xfrm>
        </p:grpSpPr>
        <p:sp>
          <p:nvSpPr>
            <p:cNvPr id="503" name="Google Shape;503;p87"/>
            <p:cNvSpPr/>
            <p:nvPr/>
          </p:nvSpPr>
          <p:spPr>
            <a:xfrm>
              <a:off x="5616628" y="3671573"/>
              <a:ext cx="10364400" cy="2980800"/>
            </a:xfrm>
            <a:prstGeom prst="round2DiagRect">
              <a:avLst>
                <a:gd name="adj1" fmla="val 6325"/>
                <a:gd name="adj2" fmla="val 0"/>
              </a:avLst>
            </a:prstGeom>
            <a:solidFill>
              <a:srgbClr val="FFFFFF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4" name="Google Shape;504;p87"/>
            <p:cNvSpPr txBox="1"/>
            <p:nvPr/>
          </p:nvSpPr>
          <p:spPr>
            <a:xfrm>
              <a:off x="5950222" y="4147173"/>
              <a:ext cx="9697200" cy="221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boto" panose="02000000000000000000"/>
                <a:buChar char="●"/>
              </a:pPr>
              <a:r>
                <a:rPr lang="en-GB" sz="10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</a:t>
              </a:r>
              <a:r>
                <a:rPr lang="en-GB" sz="10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eports are instrumental in understanding business performance, optimizing inventory, setting goals &amp; improving overall operations. </a:t>
              </a:r>
              <a:br>
                <a:rPr lang="en-GB" sz="10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</a:br>
              <a:endParaRPr sz="1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boto" panose="02000000000000000000"/>
                <a:buChar char="●"/>
              </a:pPr>
              <a:r>
                <a:rPr lang="en-GB" sz="10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Different types of Reports are available in the BackOffice. Those reports data are categorized based on different aspects, allowing you to analyze sales data in various ways.</a:t>
              </a:r>
              <a:endParaRPr sz="1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505" name="Google Shape;505;p87"/>
            <p:cNvSpPr/>
            <p:nvPr/>
          </p:nvSpPr>
          <p:spPr>
            <a:xfrm>
              <a:off x="8265493" y="3548659"/>
              <a:ext cx="4278300" cy="2577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Reports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pic>
        <p:nvPicPr>
          <p:cNvPr id="506" name="Google Shape;506;p8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241650" y="2214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upload_post_object_v2_1285285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2" y="886095"/>
            <a:ext cx="2185394" cy="351420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3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41" name="Google Shape;1741;p1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131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43" name="Google Shape;1743;p131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Promotion</a:t>
            </a:r>
            <a:endParaRPr sz="1100"/>
          </a:p>
        </p:txBody>
      </p:sp>
      <p:grpSp>
        <p:nvGrpSpPr>
          <p:cNvPr id="1754" name="Google Shape;1754;p131"/>
          <p:cNvGrpSpPr/>
          <p:nvPr/>
        </p:nvGrpSpPr>
        <p:grpSpPr>
          <a:xfrm>
            <a:off x="6351926" y="1111006"/>
            <a:ext cx="2197717" cy="3852159"/>
            <a:chOff x="8950450" y="1663913"/>
            <a:chExt cx="2501100" cy="881400"/>
          </a:xfrm>
        </p:grpSpPr>
        <p:sp>
          <p:nvSpPr>
            <p:cNvPr id="1755" name="Google Shape;1755;p131"/>
            <p:cNvSpPr/>
            <p:nvPr/>
          </p:nvSpPr>
          <p:spPr>
            <a:xfrm>
              <a:off x="8950450" y="1663913"/>
              <a:ext cx="2501100" cy="881400"/>
            </a:xfrm>
            <a:prstGeom prst="roundRect">
              <a:avLst>
                <a:gd name="adj" fmla="val 16667"/>
              </a:avLst>
            </a:prstGeom>
            <a:solidFill>
              <a:srgbClr val="FFF9F7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6" name="Google Shape;1756;p131"/>
            <p:cNvSpPr txBox="1"/>
            <p:nvPr/>
          </p:nvSpPr>
          <p:spPr>
            <a:xfrm>
              <a:off x="9100925" y="1829238"/>
              <a:ext cx="2350500" cy="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757" name="Google Shape;1757;p131"/>
            <p:cNvSpPr txBox="1"/>
            <p:nvPr/>
          </p:nvSpPr>
          <p:spPr>
            <a:xfrm>
              <a:off x="9100925" y="1819148"/>
              <a:ext cx="2284500" cy="6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Enter Promotion Name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758" name="Google Shape;1758;p131"/>
          <p:cNvSpPr txBox="1"/>
          <p:nvPr/>
        </p:nvSpPr>
        <p:spPr>
          <a:xfrm>
            <a:off x="6467196" y="2262247"/>
            <a:ext cx="1918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Store to apply promotion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68" name="Google Shape;1768;p131"/>
          <p:cNvSpPr txBox="1"/>
          <p:nvPr/>
        </p:nvSpPr>
        <p:spPr>
          <a:xfrm>
            <a:off x="6467194" y="2735578"/>
            <a:ext cx="20151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Apply to which channel</a:t>
            </a:r>
            <a:b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b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800" b="1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Online Store</a:t>
            </a:r>
            <a:r>
              <a:rPr lang="en-GB" sz="800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Webstore</a:t>
            </a:r>
            <a:endParaRPr sz="800" i="1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Beep Delivery &amp; Pick up</a:t>
            </a:r>
            <a:r>
              <a:rPr lang="en-GB" sz="800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Beep Delivery</a:t>
            </a:r>
            <a:endParaRPr sz="800" i="1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Beep Takeaway &amp; Dine in </a:t>
            </a:r>
            <a:r>
              <a:rPr lang="en-GB" sz="800" i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= QR Order and Pay</a:t>
            </a:r>
            <a:endParaRPr sz="800" i="1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72" name="Google Shape;1772;p131"/>
          <p:cNvSpPr txBox="1"/>
          <p:nvPr/>
        </p:nvSpPr>
        <p:spPr>
          <a:xfrm>
            <a:off x="6467194" y="3584306"/>
            <a:ext cx="205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Key in Promo Code for promotion </a:t>
            </a:r>
            <a:r>
              <a:rPr lang="en-GB" sz="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(Only applicable for Online Store &amp; Beep)</a:t>
            </a:r>
            <a:endParaRPr sz="8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777" name="Google Shape;1777;p131"/>
          <p:cNvGrpSpPr/>
          <p:nvPr/>
        </p:nvGrpSpPr>
        <p:grpSpPr>
          <a:xfrm>
            <a:off x="6234093" y="1316612"/>
            <a:ext cx="233100" cy="276300"/>
            <a:chOff x="6789268" y="1632844"/>
            <a:chExt cx="310800" cy="368400"/>
          </a:xfrm>
        </p:grpSpPr>
        <p:sp>
          <p:nvSpPr>
            <p:cNvPr id="1778" name="Google Shape;1778;p131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79" name="Google Shape;1779;p131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sp>
        <p:nvSpPr>
          <p:cNvPr id="1780" name="Google Shape;1780;p131"/>
          <p:cNvSpPr txBox="1"/>
          <p:nvPr/>
        </p:nvSpPr>
        <p:spPr>
          <a:xfrm>
            <a:off x="6467186" y="1316273"/>
            <a:ext cx="1918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“</a:t>
            </a: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+ New Promotion</a:t>
            </a: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781" name="Google Shape;1781;p131"/>
          <p:cNvGrpSpPr/>
          <p:nvPr/>
        </p:nvGrpSpPr>
        <p:grpSpPr>
          <a:xfrm>
            <a:off x="6234093" y="1789600"/>
            <a:ext cx="233100" cy="276300"/>
            <a:chOff x="6789268" y="1632844"/>
            <a:chExt cx="310800" cy="368400"/>
          </a:xfrm>
        </p:grpSpPr>
        <p:sp>
          <p:nvSpPr>
            <p:cNvPr id="1782" name="Google Shape;1782;p131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3" name="Google Shape;1783;p131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grpSp>
        <p:nvGrpSpPr>
          <p:cNvPr id="1784" name="Google Shape;1784;p131"/>
          <p:cNvGrpSpPr/>
          <p:nvPr/>
        </p:nvGrpSpPr>
        <p:grpSpPr>
          <a:xfrm>
            <a:off x="6234093" y="2262240"/>
            <a:ext cx="233100" cy="276300"/>
            <a:chOff x="6789268" y="1632844"/>
            <a:chExt cx="310800" cy="368400"/>
          </a:xfrm>
        </p:grpSpPr>
        <p:sp>
          <p:nvSpPr>
            <p:cNvPr id="1785" name="Google Shape;1785;p131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6" name="Google Shape;1786;p131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grpSp>
        <p:nvGrpSpPr>
          <p:cNvPr id="1787" name="Google Shape;1787;p131"/>
          <p:cNvGrpSpPr/>
          <p:nvPr/>
        </p:nvGrpSpPr>
        <p:grpSpPr>
          <a:xfrm>
            <a:off x="6234093" y="2734890"/>
            <a:ext cx="233100" cy="276300"/>
            <a:chOff x="6789268" y="1632844"/>
            <a:chExt cx="310800" cy="368400"/>
          </a:xfrm>
        </p:grpSpPr>
        <p:sp>
          <p:nvSpPr>
            <p:cNvPr id="1788" name="Google Shape;1788;p131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9" name="Google Shape;1789;p131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</a:t>
              </a:r>
              <a:endParaRPr sz="1100"/>
            </a:p>
          </p:txBody>
        </p:sp>
      </p:grpSp>
      <p:grpSp>
        <p:nvGrpSpPr>
          <p:cNvPr id="1790" name="Google Shape;1790;p131"/>
          <p:cNvGrpSpPr/>
          <p:nvPr/>
        </p:nvGrpSpPr>
        <p:grpSpPr>
          <a:xfrm>
            <a:off x="6234093" y="3595965"/>
            <a:ext cx="233100" cy="276300"/>
            <a:chOff x="6789268" y="1632844"/>
            <a:chExt cx="310800" cy="368400"/>
          </a:xfrm>
        </p:grpSpPr>
        <p:sp>
          <p:nvSpPr>
            <p:cNvPr id="1791" name="Google Shape;1791;p131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2" name="Google Shape;1792;p131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</a:t>
              </a:r>
              <a:endParaRPr sz="1100"/>
            </a:p>
          </p:txBody>
        </p:sp>
      </p:grpSp>
      <p:grpSp>
        <p:nvGrpSpPr>
          <p:cNvPr id="1793" name="Google Shape;1793;p131"/>
          <p:cNvGrpSpPr/>
          <p:nvPr/>
        </p:nvGrpSpPr>
        <p:grpSpPr>
          <a:xfrm>
            <a:off x="6234093" y="4153178"/>
            <a:ext cx="233100" cy="276300"/>
            <a:chOff x="6789268" y="1632844"/>
            <a:chExt cx="310800" cy="368400"/>
          </a:xfrm>
        </p:grpSpPr>
        <p:sp>
          <p:nvSpPr>
            <p:cNvPr id="1794" name="Google Shape;1794;p131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5" name="Google Shape;1795;p131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6</a:t>
              </a:r>
              <a:endParaRPr sz="1100"/>
            </a:p>
          </p:txBody>
        </p:sp>
      </p:grpSp>
      <p:sp>
        <p:nvSpPr>
          <p:cNvPr id="1796" name="Google Shape;1796;p131"/>
          <p:cNvSpPr txBox="1"/>
          <p:nvPr/>
        </p:nvSpPr>
        <p:spPr>
          <a:xfrm>
            <a:off x="6467196" y="4162690"/>
            <a:ext cx="19185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Toggle</a:t>
            </a:r>
            <a:r>
              <a:rPr lang="en-GB" altLang="zh-CN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altLang="zh-CN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</a:t>
            </a:r>
            <a:r>
              <a:rPr lang="en-GB" altLang="zh-CN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altLang="zh-CN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</a:t>
            </a: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enable promotion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97" name="Google Shape;1797;p131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Promotion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" name="Picture 4" descr="upload_post_object_v2_9778653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5" y="938590"/>
            <a:ext cx="5907661" cy="1499968"/>
          </a:xfrm>
          <a:prstGeom prst="rect">
            <a:avLst/>
          </a:prstGeom>
        </p:spPr>
      </p:pic>
      <p:pic>
        <p:nvPicPr>
          <p:cNvPr id="6" name="Picture 5" descr="upload_post_object_v2_37066717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7" y="2539452"/>
            <a:ext cx="5774511" cy="242371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3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03" name="Google Shape;1803;p1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132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805" name="Google Shape;1805;p132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Promotion</a:t>
            </a:r>
            <a:endParaRPr sz="1100"/>
          </a:p>
        </p:txBody>
      </p:sp>
      <p:grpSp>
        <p:nvGrpSpPr>
          <p:cNvPr id="1806" name="Google Shape;1806;p132"/>
          <p:cNvGrpSpPr/>
          <p:nvPr/>
        </p:nvGrpSpPr>
        <p:grpSpPr>
          <a:xfrm>
            <a:off x="6372804" y="1099836"/>
            <a:ext cx="2197717" cy="958765"/>
            <a:chOff x="8950442" y="1663912"/>
            <a:chExt cx="2501100" cy="320400"/>
          </a:xfrm>
        </p:grpSpPr>
        <p:sp>
          <p:nvSpPr>
            <p:cNvPr id="1807" name="Google Shape;1807;p132"/>
            <p:cNvSpPr/>
            <p:nvPr/>
          </p:nvSpPr>
          <p:spPr>
            <a:xfrm>
              <a:off x="8950442" y="1663912"/>
              <a:ext cx="2501100" cy="320400"/>
            </a:xfrm>
            <a:prstGeom prst="roundRect">
              <a:avLst>
                <a:gd name="adj" fmla="val 16667"/>
              </a:avLst>
            </a:prstGeom>
            <a:solidFill>
              <a:srgbClr val="FFF9F7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8" name="Google Shape;1808;p132"/>
            <p:cNvSpPr txBox="1"/>
            <p:nvPr/>
          </p:nvSpPr>
          <p:spPr>
            <a:xfrm>
              <a:off x="9100925" y="1829238"/>
              <a:ext cx="2350500" cy="1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809" name="Google Shape;1809;p132"/>
            <p:cNvSpPr txBox="1"/>
            <p:nvPr/>
          </p:nvSpPr>
          <p:spPr>
            <a:xfrm>
              <a:off x="9100925" y="1838328"/>
              <a:ext cx="2284500" cy="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Choose Discount Type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810" name="Google Shape;1810;p132"/>
          <p:cNvGrpSpPr/>
          <p:nvPr/>
        </p:nvGrpSpPr>
        <p:grpSpPr>
          <a:xfrm>
            <a:off x="6255084" y="1208481"/>
            <a:ext cx="233100" cy="276300"/>
            <a:chOff x="6789268" y="1632844"/>
            <a:chExt cx="310800" cy="368400"/>
          </a:xfrm>
        </p:grpSpPr>
        <p:sp>
          <p:nvSpPr>
            <p:cNvPr id="1811" name="Google Shape;1811;p132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12" name="Google Shape;1812;p132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sp>
        <p:nvSpPr>
          <p:cNvPr id="1813" name="Google Shape;1813;p132"/>
          <p:cNvSpPr txBox="1"/>
          <p:nvPr/>
        </p:nvSpPr>
        <p:spPr>
          <a:xfrm>
            <a:off x="6488176" y="1208141"/>
            <a:ext cx="1918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 up Promotion period 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814" name="Google Shape;1814;p132"/>
          <p:cNvGrpSpPr/>
          <p:nvPr/>
        </p:nvGrpSpPr>
        <p:grpSpPr>
          <a:xfrm>
            <a:off x="6255084" y="1622219"/>
            <a:ext cx="233100" cy="276300"/>
            <a:chOff x="6789268" y="1632844"/>
            <a:chExt cx="310800" cy="368400"/>
          </a:xfrm>
        </p:grpSpPr>
        <p:sp>
          <p:nvSpPr>
            <p:cNvPr id="1815" name="Google Shape;1815;p132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16" name="Google Shape;1816;p132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grpSp>
        <p:nvGrpSpPr>
          <p:cNvPr id="1845" name="Google Shape;1845;p132"/>
          <p:cNvGrpSpPr/>
          <p:nvPr/>
        </p:nvGrpSpPr>
        <p:grpSpPr>
          <a:xfrm>
            <a:off x="2004176" y="4307943"/>
            <a:ext cx="5190440" cy="727792"/>
            <a:chOff x="1419142" y="5167085"/>
            <a:chExt cx="5853000" cy="724316"/>
          </a:xfrm>
        </p:grpSpPr>
        <p:sp>
          <p:nvSpPr>
            <p:cNvPr id="1846" name="Google Shape;1846;p132"/>
            <p:cNvSpPr/>
            <p:nvPr/>
          </p:nvSpPr>
          <p:spPr>
            <a:xfrm>
              <a:off x="1419142" y="5322601"/>
              <a:ext cx="5853000" cy="5688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47" name="Google Shape;1847;p132"/>
            <p:cNvSpPr/>
            <p:nvPr/>
          </p:nvSpPr>
          <p:spPr>
            <a:xfrm>
              <a:off x="3502788" y="5167085"/>
              <a:ext cx="1685700" cy="21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 panose="02000000000000000000"/>
                <a:buNone/>
              </a:pPr>
              <a:r>
                <a:rPr lang="en-GB" sz="11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Important Notes</a:t>
              </a:r>
              <a:endParaRPr sz="1100"/>
            </a:p>
          </p:txBody>
        </p:sp>
      </p:grpSp>
      <p:sp>
        <p:nvSpPr>
          <p:cNvPr id="1848" name="Google Shape;1848;p132"/>
          <p:cNvSpPr txBox="1"/>
          <p:nvPr/>
        </p:nvSpPr>
        <p:spPr>
          <a:xfrm>
            <a:off x="2130812" y="4484549"/>
            <a:ext cx="4937100" cy="55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US" altLang="zh-CN" sz="9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Take Percentage off, Take Amount Off </a:t>
            </a:r>
            <a:r>
              <a:rPr lang="zh-CN" altLang="en-US" sz="9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&amp; </a:t>
            </a:r>
            <a:r>
              <a:rPr lang="en-US" altLang="zh-CN" sz="9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Free Shipping are</a:t>
            </a: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applicable to Online Store &amp; Beep Delivery (Delivery)</a:t>
            </a: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68" name="Google Shape;1868;p132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Promotion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" name="Picture 4" descr="upload_post_object_v2_27226145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5" y="874950"/>
            <a:ext cx="6109553" cy="290778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3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75" name="Google Shape;1875;p1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133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877" name="Google Shape;1877;p133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Promotion</a:t>
            </a:r>
            <a:endParaRPr sz="1100"/>
          </a:p>
        </p:txBody>
      </p:sp>
      <p:grpSp>
        <p:nvGrpSpPr>
          <p:cNvPr id="1878" name="Google Shape;1878;p133"/>
          <p:cNvGrpSpPr/>
          <p:nvPr/>
        </p:nvGrpSpPr>
        <p:grpSpPr>
          <a:xfrm>
            <a:off x="5793922" y="1501723"/>
            <a:ext cx="2848003" cy="1440326"/>
            <a:chOff x="8950442" y="1663912"/>
            <a:chExt cx="2501100" cy="320400"/>
          </a:xfrm>
        </p:grpSpPr>
        <p:sp>
          <p:nvSpPr>
            <p:cNvPr id="1879" name="Google Shape;1879;p133"/>
            <p:cNvSpPr/>
            <p:nvPr/>
          </p:nvSpPr>
          <p:spPr>
            <a:xfrm>
              <a:off x="8950442" y="1663912"/>
              <a:ext cx="2501100" cy="320400"/>
            </a:xfrm>
            <a:prstGeom prst="roundRect">
              <a:avLst>
                <a:gd name="adj" fmla="val 16667"/>
              </a:avLst>
            </a:prstGeom>
            <a:solidFill>
              <a:srgbClr val="FFF9F7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0" name="Google Shape;1880;p133"/>
            <p:cNvSpPr txBox="1"/>
            <p:nvPr/>
          </p:nvSpPr>
          <p:spPr>
            <a:xfrm>
              <a:off x="9100925" y="1829238"/>
              <a:ext cx="2350500" cy="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881" name="Google Shape;1881;p133"/>
            <p:cNvSpPr txBox="1"/>
            <p:nvPr/>
          </p:nvSpPr>
          <p:spPr>
            <a:xfrm>
              <a:off x="9058736" y="1779853"/>
              <a:ext cx="2284500" cy="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Usage Limits </a:t>
              </a:r>
              <a:r>
                <a:rPr lang="en-GB" sz="900">
                  <a:solidFill>
                    <a:srgbClr val="FF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(Only applicable for Online Store &amp; Beep)</a:t>
              </a:r>
              <a:endParaRPr sz="900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882" name="Google Shape;1882;p133"/>
          <p:cNvGrpSpPr/>
          <p:nvPr/>
        </p:nvGrpSpPr>
        <p:grpSpPr>
          <a:xfrm>
            <a:off x="5675578" y="1610462"/>
            <a:ext cx="233100" cy="276300"/>
            <a:chOff x="6789268" y="1632844"/>
            <a:chExt cx="310800" cy="368400"/>
          </a:xfrm>
        </p:grpSpPr>
        <p:sp>
          <p:nvSpPr>
            <p:cNvPr id="1883" name="Google Shape;1883;p133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84" name="Google Shape;1884;p133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sp>
        <p:nvSpPr>
          <p:cNvPr id="1885" name="Google Shape;1885;p133"/>
          <p:cNvSpPr txBox="1"/>
          <p:nvPr/>
        </p:nvSpPr>
        <p:spPr>
          <a:xfrm>
            <a:off x="5908668" y="1562550"/>
            <a:ext cx="2581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Eligibility </a:t>
            </a:r>
            <a:r>
              <a:rPr lang="en-GB" sz="900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(Only applicable for Promo Type 1 &amp; 2 )</a:t>
            </a:r>
            <a:endParaRPr sz="900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886" name="Google Shape;1886;p133"/>
          <p:cNvGrpSpPr/>
          <p:nvPr/>
        </p:nvGrpSpPr>
        <p:grpSpPr>
          <a:xfrm>
            <a:off x="5675578" y="2060293"/>
            <a:ext cx="233100" cy="276300"/>
            <a:chOff x="6789268" y="1632844"/>
            <a:chExt cx="310800" cy="368400"/>
          </a:xfrm>
        </p:grpSpPr>
        <p:sp>
          <p:nvSpPr>
            <p:cNvPr id="1887" name="Google Shape;1887;p133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88" name="Google Shape;1888;p133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grpSp>
        <p:nvGrpSpPr>
          <p:cNvPr id="1897" name="Google Shape;1897;p133"/>
          <p:cNvGrpSpPr/>
          <p:nvPr/>
        </p:nvGrpSpPr>
        <p:grpSpPr>
          <a:xfrm>
            <a:off x="5675578" y="2510125"/>
            <a:ext cx="233100" cy="276300"/>
            <a:chOff x="6789268" y="1632844"/>
            <a:chExt cx="310800" cy="368400"/>
          </a:xfrm>
        </p:grpSpPr>
        <p:sp>
          <p:nvSpPr>
            <p:cNvPr id="1898" name="Google Shape;1898;p133"/>
            <p:cNvSpPr/>
            <p:nvPr/>
          </p:nvSpPr>
          <p:spPr>
            <a:xfrm>
              <a:off x="6789268" y="1632844"/>
              <a:ext cx="310800" cy="3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9" name="Google Shape;1899;p133"/>
            <p:cNvSpPr txBox="1"/>
            <p:nvPr/>
          </p:nvSpPr>
          <p:spPr>
            <a:xfrm>
              <a:off x="6801827" y="1668908"/>
              <a:ext cx="285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/>
            </a:p>
          </p:txBody>
        </p:sp>
      </p:grpSp>
      <p:sp>
        <p:nvSpPr>
          <p:cNvPr id="1900" name="Google Shape;1900;p133"/>
          <p:cNvSpPr txBox="1"/>
          <p:nvPr/>
        </p:nvSpPr>
        <p:spPr>
          <a:xfrm>
            <a:off x="5916803" y="2510123"/>
            <a:ext cx="2601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“Save” once all settings are completed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05" name="Google Shape;1905;p133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Promotion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" name="Picture 1" descr="upload_post_object_v2_6460606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9" y="901580"/>
            <a:ext cx="3981237" cy="349341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p134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134"/>
          <p:cNvSpPr txBox="1"/>
          <p:nvPr/>
        </p:nvSpPr>
        <p:spPr>
          <a:xfrm>
            <a:off x="539550" y="3507850"/>
            <a:ext cx="420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Advanced Features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12" name="Google Shape;1912;p134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75274" y="4547768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35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18" name="Google Shape;1918;p1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35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920" name="Google Shape;1920;p135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1100"/>
          </a:p>
        </p:txBody>
      </p:sp>
      <p:sp>
        <p:nvSpPr>
          <p:cNvPr id="1921" name="Google Shape;1921;p135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Advanced Features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22" name="Google Shape;1922;p135"/>
          <p:cNvSpPr/>
          <p:nvPr/>
        </p:nvSpPr>
        <p:spPr>
          <a:xfrm>
            <a:off x="3170018" y="1359254"/>
            <a:ext cx="2681700" cy="2681700"/>
          </a:xfrm>
          <a:prstGeom prst="ellipse">
            <a:avLst/>
          </a:prstGeom>
          <a:solidFill>
            <a:schemeClr val="lt1">
              <a:alpha val="5765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3" name="Google Shape;1923;p135"/>
          <p:cNvSpPr/>
          <p:nvPr/>
        </p:nvSpPr>
        <p:spPr>
          <a:xfrm>
            <a:off x="4510825" y="932588"/>
            <a:ext cx="1264444" cy="1766883"/>
          </a:xfrm>
          <a:custGeom>
            <a:avLst/>
            <a:gdLst/>
            <a:ahLst/>
            <a:cxnLst/>
            <a:rect l="l" t="t" r="r" b="b"/>
            <a:pathLst>
              <a:path w="2830" h="3942" extrusionOk="0">
                <a:moveTo>
                  <a:pt x="415" y="0"/>
                </a:moveTo>
                <a:cubicBezTo>
                  <a:pt x="1331" y="97"/>
                  <a:pt x="2185" y="509"/>
                  <a:pt x="2830" y="1167"/>
                </a:cubicBezTo>
                <a:lnTo>
                  <a:pt x="0" y="3942"/>
                </a:lnTo>
                <a:lnTo>
                  <a:pt x="415" y="0"/>
                </a:lnTo>
                <a:close/>
              </a:path>
            </a:pathLst>
          </a:custGeom>
          <a:solidFill>
            <a:srgbClr val="C9700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4" name="Google Shape;1924;p135"/>
          <p:cNvSpPr/>
          <p:nvPr/>
        </p:nvSpPr>
        <p:spPr>
          <a:xfrm>
            <a:off x="4510825" y="1743404"/>
            <a:ext cx="1807368" cy="1172766"/>
          </a:xfrm>
          <a:custGeom>
            <a:avLst/>
            <a:gdLst/>
            <a:ahLst/>
            <a:cxnLst/>
            <a:rect l="l" t="t" r="r" b="b"/>
            <a:pathLst>
              <a:path w="4046" h="2616" extrusionOk="0">
                <a:moveTo>
                  <a:pt x="3340" y="0"/>
                </a:moveTo>
                <a:cubicBezTo>
                  <a:pt x="3836" y="777"/>
                  <a:pt x="4046" y="1702"/>
                  <a:pt x="3934" y="2616"/>
                </a:cubicBezTo>
                <a:lnTo>
                  <a:pt x="0" y="2134"/>
                </a:lnTo>
                <a:lnTo>
                  <a:pt x="3340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5" name="Google Shape;1925;p135"/>
          <p:cNvSpPr/>
          <p:nvPr/>
        </p:nvSpPr>
        <p:spPr>
          <a:xfrm>
            <a:off x="4510825" y="2699475"/>
            <a:ext cx="1675215" cy="1514482"/>
          </a:xfrm>
          <a:custGeom>
            <a:avLst/>
            <a:gdLst/>
            <a:ahLst/>
            <a:cxnLst/>
            <a:rect l="l" t="t" r="r" b="b"/>
            <a:pathLst>
              <a:path w="3751" h="3376" extrusionOk="0">
                <a:moveTo>
                  <a:pt x="3751" y="1281"/>
                </a:moveTo>
                <a:cubicBezTo>
                  <a:pt x="3453" y="2153"/>
                  <a:pt x="2861" y="2893"/>
                  <a:pt x="2076" y="3376"/>
                </a:cubicBezTo>
                <a:lnTo>
                  <a:pt x="0" y="0"/>
                </a:lnTo>
                <a:lnTo>
                  <a:pt x="3751" y="1281"/>
                </a:ln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6" name="Google Shape;1926;p135"/>
          <p:cNvSpPr/>
          <p:nvPr/>
        </p:nvSpPr>
        <p:spPr>
          <a:xfrm>
            <a:off x="3909560" y="2699475"/>
            <a:ext cx="1198961" cy="1812126"/>
          </a:xfrm>
          <a:custGeom>
            <a:avLst/>
            <a:gdLst/>
            <a:ahLst/>
            <a:cxnLst/>
            <a:rect l="l" t="t" r="r" b="b"/>
            <a:pathLst>
              <a:path w="2682" h="4041" extrusionOk="0">
                <a:moveTo>
                  <a:pt x="2682" y="3731"/>
                </a:moveTo>
                <a:cubicBezTo>
                  <a:pt x="1815" y="4041"/>
                  <a:pt x="867" y="4040"/>
                  <a:pt x="0" y="3728"/>
                </a:cubicBezTo>
                <a:lnTo>
                  <a:pt x="1345" y="0"/>
                </a:lnTo>
                <a:lnTo>
                  <a:pt x="2682" y="3731"/>
                </a:lnTo>
                <a:close/>
              </a:path>
            </a:pathLst>
          </a:custGeom>
          <a:solidFill>
            <a:srgbClr val="7D944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7" name="Google Shape;1927;p135"/>
          <p:cNvSpPr/>
          <p:nvPr/>
        </p:nvSpPr>
        <p:spPr>
          <a:xfrm>
            <a:off x="2834425" y="2699475"/>
            <a:ext cx="1676399" cy="1512096"/>
          </a:xfrm>
          <a:custGeom>
            <a:avLst/>
            <a:gdLst/>
            <a:ahLst/>
            <a:cxnLst/>
            <a:rect l="l" t="t" r="r" b="b"/>
            <a:pathLst>
              <a:path w="3753" h="3371" extrusionOk="0">
                <a:moveTo>
                  <a:pt x="1670" y="3371"/>
                </a:moveTo>
                <a:cubicBezTo>
                  <a:pt x="886" y="2887"/>
                  <a:pt x="296" y="2145"/>
                  <a:pt x="0" y="1272"/>
                </a:cubicBezTo>
                <a:lnTo>
                  <a:pt x="3753" y="0"/>
                </a:lnTo>
                <a:lnTo>
                  <a:pt x="1670" y="3371"/>
                </a:ln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8" name="Google Shape;1928;p135"/>
          <p:cNvSpPr/>
          <p:nvPr/>
        </p:nvSpPr>
        <p:spPr>
          <a:xfrm>
            <a:off x="2704647" y="1739831"/>
            <a:ext cx="1806182" cy="1171575"/>
          </a:xfrm>
          <a:custGeom>
            <a:avLst/>
            <a:gdLst/>
            <a:ahLst/>
            <a:cxnLst/>
            <a:rect l="l" t="t" r="r" b="b"/>
            <a:pathLst>
              <a:path w="4044" h="2614" extrusionOk="0">
                <a:moveTo>
                  <a:pt x="110" y="2614"/>
                </a:moveTo>
                <a:cubicBezTo>
                  <a:pt x="0" y="1699"/>
                  <a:pt x="212" y="775"/>
                  <a:pt x="710" y="0"/>
                </a:cubicBezTo>
                <a:lnTo>
                  <a:pt x="4044" y="2141"/>
                </a:lnTo>
                <a:lnTo>
                  <a:pt x="110" y="261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9" name="Google Shape;1929;p135"/>
          <p:cNvSpPr/>
          <p:nvPr/>
        </p:nvSpPr>
        <p:spPr>
          <a:xfrm>
            <a:off x="3249953" y="932588"/>
            <a:ext cx="1260872" cy="1766888"/>
          </a:xfrm>
          <a:custGeom>
            <a:avLst/>
            <a:gdLst/>
            <a:ahLst/>
            <a:cxnLst/>
            <a:rect l="l" t="t" r="r" b="b"/>
            <a:pathLst>
              <a:path w="2823" h="3943" extrusionOk="0">
                <a:moveTo>
                  <a:pt x="0" y="1161"/>
                </a:moveTo>
                <a:cubicBezTo>
                  <a:pt x="647" y="505"/>
                  <a:pt x="1502" y="95"/>
                  <a:pt x="2418" y="0"/>
                </a:cubicBezTo>
                <a:lnTo>
                  <a:pt x="2823" y="3943"/>
                </a:lnTo>
                <a:lnTo>
                  <a:pt x="0" y="1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30" name="Google Shape;1930;p135"/>
          <p:cNvSpPr/>
          <p:nvPr/>
        </p:nvSpPr>
        <p:spPr>
          <a:xfrm>
            <a:off x="4650701" y="932588"/>
            <a:ext cx="1124568" cy="827238"/>
          </a:xfrm>
          <a:custGeom>
            <a:avLst/>
            <a:gdLst/>
            <a:ahLst/>
            <a:cxnLst/>
            <a:rect l="l" t="t" r="r" b="b"/>
            <a:pathLst>
              <a:path w="1499424" h="1102984" extrusionOk="0">
                <a:moveTo>
                  <a:pt x="60729" y="0"/>
                </a:moveTo>
                <a:cubicBezTo>
                  <a:pt x="606420" y="57970"/>
                  <a:pt x="1115176" y="304193"/>
                  <a:pt x="1499424" y="697432"/>
                </a:cubicBezTo>
                <a:lnTo>
                  <a:pt x="1087146" y="1102984"/>
                </a:lnTo>
                <a:lnTo>
                  <a:pt x="1077623" y="1092506"/>
                </a:lnTo>
                <a:cubicBezTo>
                  <a:pt x="834985" y="849867"/>
                  <a:pt x="522924" y="676652"/>
                  <a:pt x="173791" y="605209"/>
                </a:cubicBezTo>
                <a:lnTo>
                  <a:pt x="0" y="578685"/>
                </a:lnTo>
                <a:close/>
              </a:path>
            </a:pathLst>
          </a:custGeom>
          <a:solidFill>
            <a:schemeClr val="dk1">
              <a:alpha val="2784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31" name="Google Shape;1931;p135"/>
          <p:cNvSpPr/>
          <p:nvPr/>
        </p:nvSpPr>
        <p:spPr>
          <a:xfrm>
            <a:off x="5638721" y="1743404"/>
            <a:ext cx="642579" cy="1172766"/>
          </a:xfrm>
          <a:custGeom>
            <a:avLst/>
            <a:gdLst/>
            <a:ahLst/>
            <a:cxnLst/>
            <a:rect l="l" t="t" r="r" b="b"/>
            <a:pathLst>
              <a:path w="856772" h="1563688" extrusionOk="0">
                <a:moveTo>
                  <a:pt x="485466" y="0"/>
                </a:moveTo>
                <a:cubicBezTo>
                  <a:pt x="780887" y="464444"/>
                  <a:pt x="905964" y="1017354"/>
                  <a:pt x="839256" y="1563688"/>
                </a:cubicBezTo>
                <a:lnTo>
                  <a:pt x="269267" y="1493602"/>
                </a:lnTo>
                <a:lnTo>
                  <a:pt x="274650" y="1458328"/>
                </a:lnTo>
                <a:cubicBezTo>
                  <a:pt x="280754" y="1398230"/>
                  <a:pt x="283880" y="1337251"/>
                  <a:pt x="283880" y="1275542"/>
                </a:cubicBezTo>
                <a:cubicBezTo>
                  <a:pt x="283880" y="966997"/>
                  <a:pt x="205716" y="676709"/>
                  <a:pt x="68110" y="423398"/>
                </a:cubicBezTo>
                <a:lnTo>
                  <a:pt x="0" y="311286"/>
                </a:lnTo>
                <a:close/>
              </a:path>
            </a:pathLst>
          </a:custGeom>
          <a:solidFill>
            <a:schemeClr val="dk1">
              <a:alpha val="2784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32" name="Google Shape;1932;p135"/>
          <p:cNvSpPr/>
          <p:nvPr/>
        </p:nvSpPr>
        <p:spPr>
          <a:xfrm>
            <a:off x="5210440" y="3134285"/>
            <a:ext cx="975595" cy="1079666"/>
          </a:xfrm>
          <a:custGeom>
            <a:avLst/>
            <a:gdLst/>
            <a:ahLst/>
            <a:cxnLst/>
            <a:rect l="l" t="t" r="r" b="b"/>
            <a:pathLst>
              <a:path w="1300793" h="1439555" extrusionOk="0">
                <a:moveTo>
                  <a:pt x="757220" y="0"/>
                </a:moveTo>
                <a:lnTo>
                  <a:pt x="1300793" y="186465"/>
                </a:lnTo>
                <a:cubicBezTo>
                  <a:pt x="1123343" y="708037"/>
                  <a:pt x="770824" y="1150657"/>
                  <a:pt x="303379" y="1439555"/>
                </a:cubicBezTo>
                <a:lnTo>
                  <a:pt x="0" y="943994"/>
                </a:lnTo>
                <a:lnTo>
                  <a:pt x="66723" y="903459"/>
                </a:lnTo>
                <a:cubicBezTo>
                  <a:pt x="352048" y="710697"/>
                  <a:pt x="578735" y="437729"/>
                  <a:pt x="714432" y="116905"/>
                </a:cubicBezTo>
                <a:close/>
              </a:path>
            </a:pathLst>
          </a:custGeom>
          <a:solidFill>
            <a:schemeClr val="dk1">
              <a:alpha val="2784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33" name="Google Shape;1933;p135"/>
          <p:cNvSpPr/>
          <p:nvPr/>
        </p:nvSpPr>
        <p:spPr>
          <a:xfrm>
            <a:off x="3909560" y="3960520"/>
            <a:ext cx="1198960" cy="515997"/>
          </a:xfrm>
          <a:custGeom>
            <a:avLst/>
            <a:gdLst/>
            <a:ahLst/>
            <a:cxnLst/>
            <a:rect l="l" t="t" r="r" b="b"/>
            <a:pathLst>
              <a:path w="1598613" h="687996" extrusionOk="0">
                <a:moveTo>
                  <a:pt x="196962" y="0"/>
                </a:moveTo>
                <a:lnTo>
                  <a:pt x="270066" y="26756"/>
                </a:lnTo>
                <a:cubicBezTo>
                  <a:pt x="438005" y="78990"/>
                  <a:pt x="616559" y="107129"/>
                  <a:pt x="801686" y="107129"/>
                </a:cubicBezTo>
                <a:cubicBezTo>
                  <a:pt x="986813" y="107129"/>
                  <a:pt x="1165368" y="78990"/>
                  <a:pt x="1333306" y="26756"/>
                </a:cubicBezTo>
                <a:lnTo>
                  <a:pt x="1402810" y="1317"/>
                </a:lnTo>
                <a:lnTo>
                  <a:pt x="1598613" y="549428"/>
                </a:lnTo>
                <a:cubicBezTo>
                  <a:pt x="1081836" y="734782"/>
                  <a:pt x="516778" y="734184"/>
                  <a:pt x="0" y="547635"/>
                </a:cubicBezTo>
                <a:close/>
              </a:path>
            </a:pathLst>
          </a:custGeom>
          <a:solidFill>
            <a:schemeClr val="dk1">
              <a:alpha val="2784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34" name="Google Shape;1934;p135"/>
          <p:cNvSpPr/>
          <p:nvPr/>
        </p:nvSpPr>
        <p:spPr>
          <a:xfrm>
            <a:off x="2834425" y="3131260"/>
            <a:ext cx="974172" cy="1080309"/>
          </a:xfrm>
          <a:custGeom>
            <a:avLst/>
            <a:gdLst/>
            <a:ahLst/>
            <a:cxnLst/>
            <a:rect l="l" t="t" r="r" b="b"/>
            <a:pathLst>
              <a:path w="1298896" h="1440412" extrusionOk="0">
                <a:moveTo>
                  <a:pt x="543683" y="0"/>
                </a:moveTo>
                <a:lnTo>
                  <a:pt x="587947" y="120937"/>
                </a:lnTo>
                <a:cubicBezTo>
                  <a:pt x="723644" y="441761"/>
                  <a:pt x="950330" y="714729"/>
                  <a:pt x="1235656" y="907491"/>
                </a:cubicBezTo>
                <a:lnTo>
                  <a:pt x="1298896" y="945911"/>
                </a:lnTo>
                <a:lnTo>
                  <a:pt x="994614" y="1440412"/>
                </a:lnTo>
                <a:cubicBezTo>
                  <a:pt x="527681" y="1150942"/>
                  <a:pt x="176291" y="707167"/>
                  <a:pt x="0" y="185044"/>
                </a:cubicBezTo>
                <a:close/>
              </a:path>
            </a:pathLst>
          </a:custGeom>
          <a:solidFill>
            <a:schemeClr val="dk1">
              <a:alpha val="2784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35" name="Google Shape;1935;p135"/>
          <p:cNvSpPr/>
          <p:nvPr/>
        </p:nvSpPr>
        <p:spPr>
          <a:xfrm>
            <a:off x="2741109" y="1739831"/>
            <a:ext cx="643694" cy="1171575"/>
          </a:xfrm>
          <a:custGeom>
            <a:avLst/>
            <a:gdLst/>
            <a:ahLst/>
            <a:cxnLst/>
            <a:rect l="l" t="t" r="r" b="b"/>
            <a:pathLst>
              <a:path w="858259" h="1562100" extrusionOk="0">
                <a:moveTo>
                  <a:pt x="374197" y="0"/>
                </a:moveTo>
                <a:lnTo>
                  <a:pt x="858259" y="311937"/>
                </a:lnTo>
                <a:lnTo>
                  <a:pt x="787651" y="428161"/>
                </a:lnTo>
                <a:cubicBezTo>
                  <a:pt x="650044" y="681472"/>
                  <a:pt x="571880" y="971760"/>
                  <a:pt x="571880" y="1280305"/>
                </a:cubicBezTo>
                <a:cubicBezTo>
                  <a:pt x="571880" y="1342014"/>
                  <a:pt x="575007" y="1402993"/>
                  <a:pt x="581110" y="1463091"/>
                </a:cubicBezTo>
                <a:lnTo>
                  <a:pt x="585746" y="1493466"/>
                </a:lnTo>
                <a:lnTo>
                  <a:pt x="16892" y="1562100"/>
                </a:lnTo>
                <a:cubicBezTo>
                  <a:pt x="-48614" y="1015305"/>
                  <a:pt x="77634" y="463132"/>
                  <a:pt x="374197" y="0"/>
                </a:cubicBezTo>
                <a:close/>
              </a:path>
            </a:pathLst>
          </a:custGeom>
          <a:solidFill>
            <a:schemeClr val="dk1">
              <a:alpha val="2784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36" name="Google Shape;1936;p135"/>
          <p:cNvSpPr/>
          <p:nvPr/>
        </p:nvSpPr>
        <p:spPr>
          <a:xfrm>
            <a:off x="3249953" y="932588"/>
            <a:ext cx="1124369" cy="824709"/>
          </a:xfrm>
          <a:custGeom>
            <a:avLst/>
            <a:gdLst/>
            <a:ahLst/>
            <a:cxnLst/>
            <a:rect l="l" t="t" r="r" b="b"/>
            <a:pathLst>
              <a:path w="1499159" h="1099612" extrusionOk="0">
                <a:moveTo>
                  <a:pt x="1439976" y="0"/>
                </a:moveTo>
                <a:lnTo>
                  <a:pt x="1499159" y="578078"/>
                </a:lnTo>
                <a:lnTo>
                  <a:pt x="1498375" y="578118"/>
                </a:lnTo>
                <a:cubicBezTo>
                  <a:pt x="1077684" y="620841"/>
                  <a:pt x="700115" y="809428"/>
                  <a:pt x="417037" y="1092506"/>
                </a:cubicBezTo>
                <a:lnTo>
                  <a:pt x="410578" y="1099612"/>
                </a:lnTo>
                <a:lnTo>
                  <a:pt x="0" y="693670"/>
                </a:lnTo>
                <a:cubicBezTo>
                  <a:pt x="385304" y="301726"/>
                  <a:pt x="894477" y="56760"/>
                  <a:pt x="1439976" y="0"/>
                </a:cubicBezTo>
                <a:close/>
              </a:path>
            </a:pathLst>
          </a:custGeom>
          <a:solidFill>
            <a:schemeClr val="dk1">
              <a:alpha val="2784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37" name="Google Shape;1937;p135"/>
          <p:cNvSpPr txBox="1"/>
          <p:nvPr/>
        </p:nvSpPr>
        <p:spPr>
          <a:xfrm>
            <a:off x="5487373" y="797536"/>
            <a:ext cx="219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 panose="020F0502020204030204"/>
                <a:hlinkClick r:id="rId3" action="ppaction://hlinksldjump"/>
              </a:rPr>
              <a:t>Beep Delivery</a:t>
            </a:r>
            <a:endParaRPr sz="1100" u="sng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38" name="Google Shape;1938;p135"/>
          <p:cNvSpPr txBox="1"/>
          <p:nvPr/>
        </p:nvSpPr>
        <p:spPr>
          <a:xfrm>
            <a:off x="1853396" y="797536"/>
            <a:ext cx="219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 panose="020F0502020204030204"/>
                <a:hlinkClick r:id="rId4" action="ppaction://hlinksldjump"/>
              </a:rPr>
              <a:t>QR Order &amp; Pay</a:t>
            </a:r>
            <a:endParaRPr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alibri" panose="020F0502020204030204"/>
            </a:endParaRPr>
          </a:p>
        </p:txBody>
      </p:sp>
      <p:sp>
        <p:nvSpPr>
          <p:cNvPr id="1939" name="Google Shape;1939;p135">
            <a:hlinkClick r:id="rId5" action="ppaction://hlinksldjump"/>
          </p:cNvPr>
          <p:cNvSpPr txBox="1"/>
          <p:nvPr/>
        </p:nvSpPr>
        <p:spPr>
          <a:xfrm>
            <a:off x="6485903" y="2110616"/>
            <a:ext cx="219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 panose="020F0502020204030204"/>
              </a:rPr>
              <a:t>Webstore</a:t>
            </a:r>
            <a:endParaRPr sz="1100" u="sng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40" name="Google Shape;1940;p135">
            <a:hlinkClick r:id="rId6" action="ppaction://hlinksldjump"/>
          </p:cNvPr>
          <p:cNvSpPr txBox="1"/>
          <p:nvPr/>
        </p:nvSpPr>
        <p:spPr>
          <a:xfrm>
            <a:off x="6227603" y="3775996"/>
            <a:ext cx="219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 panose="020F0502020204030204"/>
              </a:rPr>
              <a:t>Membership</a:t>
            </a:r>
            <a:endParaRPr sz="1100" u="sng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41" name="Google Shape;1941;p135"/>
          <p:cNvSpPr/>
          <p:nvPr/>
        </p:nvSpPr>
        <p:spPr>
          <a:xfrm>
            <a:off x="4198393" y="2387629"/>
            <a:ext cx="624900" cy="624900"/>
          </a:xfrm>
          <a:prstGeom prst="ellipse">
            <a:avLst/>
          </a:prstGeom>
          <a:solidFill>
            <a:schemeClr val="lt1">
              <a:alpha val="7176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42" name="Google Shape;1942;p135"/>
          <p:cNvSpPr txBox="1"/>
          <p:nvPr/>
        </p:nvSpPr>
        <p:spPr>
          <a:xfrm>
            <a:off x="5889030" y="2133814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  <a:endParaRPr sz="1100"/>
          </a:p>
        </p:txBody>
      </p:sp>
      <p:sp>
        <p:nvSpPr>
          <p:cNvPr id="1943" name="Google Shape;1943;p135"/>
          <p:cNvSpPr txBox="1"/>
          <p:nvPr/>
        </p:nvSpPr>
        <p:spPr>
          <a:xfrm>
            <a:off x="2837829" y="2133814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7</a:t>
            </a:r>
            <a:endParaRPr sz="1100"/>
          </a:p>
        </p:txBody>
      </p:sp>
      <p:sp>
        <p:nvSpPr>
          <p:cNvPr id="1944" name="Google Shape;1944;p135"/>
          <p:cNvSpPr txBox="1"/>
          <p:nvPr/>
        </p:nvSpPr>
        <p:spPr>
          <a:xfrm>
            <a:off x="3660678" y="1083746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</a:t>
            </a:r>
            <a:endParaRPr sz="1100"/>
          </a:p>
        </p:txBody>
      </p:sp>
      <p:sp>
        <p:nvSpPr>
          <p:cNvPr id="1945" name="Google Shape;1945;p135"/>
          <p:cNvSpPr txBox="1"/>
          <p:nvPr/>
        </p:nvSpPr>
        <p:spPr>
          <a:xfrm>
            <a:off x="5066179" y="1083746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</a:t>
            </a:r>
            <a:endParaRPr sz="1100"/>
          </a:p>
        </p:txBody>
      </p:sp>
      <p:sp>
        <p:nvSpPr>
          <p:cNvPr id="1946" name="Google Shape;1946;p135"/>
          <p:cNvSpPr txBox="1"/>
          <p:nvPr/>
        </p:nvSpPr>
        <p:spPr>
          <a:xfrm>
            <a:off x="4363429" y="4052956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</a:t>
            </a:r>
            <a:endParaRPr sz="1100"/>
          </a:p>
        </p:txBody>
      </p:sp>
      <p:sp>
        <p:nvSpPr>
          <p:cNvPr id="1947" name="Google Shape;1947;p135"/>
          <p:cNvSpPr txBox="1"/>
          <p:nvPr/>
        </p:nvSpPr>
        <p:spPr>
          <a:xfrm>
            <a:off x="5609082" y="3431618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</a:t>
            </a:r>
            <a:endParaRPr sz="1100"/>
          </a:p>
        </p:txBody>
      </p:sp>
      <p:sp>
        <p:nvSpPr>
          <p:cNvPr id="1948" name="Google Shape;1948;p135"/>
          <p:cNvSpPr txBox="1"/>
          <p:nvPr/>
        </p:nvSpPr>
        <p:spPr>
          <a:xfrm>
            <a:off x="3117776" y="3431618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6</a:t>
            </a:r>
            <a:endParaRPr sz="1100"/>
          </a:p>
        </p:txBody>
      </p:sp>
      <p:sp>
        <p:nvSpPr>
          <p:cNvPr id="1949" name="Google Shape;1949;p135"/>
          <p:cNvSpPr txBox="1"/>
          <p:nvPr/>
        </p:nvSpPr>
        <p:spPr>
          <a:xfrm>
            <a:off x="3615829" y="4680528"/>
            <a:ext cx="20229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u="sng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 panose="020F0502020204030204"/>
                <a:hlinkClick r:id="rId7" action="ppaction://hlinksldjump"/>
              </a:rPr>
              <a:t>Food Delivery Integration</a:t>
            </a:r>
            <a:endParaRPr sz="1100" u="sng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50" name="Google Shape;1950;p135"/>
          <p:cNvSpPr txBox="1"/>
          <p:nvPr/>
        </p:nvSpPr>
        <p:spPr>
          <a:xfrm>
            <a:off x="1035729" y="3774198"/>
            <a:ext cx="20229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u="sng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 panose="020F0502020204030204"/>
                <a:hlinkClick r:id="rId8" action="ppaction://hlinksldjump"/>
              </a:rPr>
              <a:t>StoreHub Engage</a:t>
            </a:r>
            <a:endParaRPr sz="1100" u="sng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51" name="Google Shape;1951;p135"/>
          <p:cNvSpPr txBox="1"/>
          <p:nvPr/>
        </p:nvSpPr>
        <p:spPr>
          <a:xfrm>
            <a:off x="586237" y="2140948"/>
            <a:ext cx="20229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u="sng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 panose="020F0502020204030204"/>
                <a:hlinkClick r:id="rId9" action="ppaction://hlinksldjump"/>
              </a:rPr>
              <a:t>Multiple Register Sync</a:t>
            </a:r>
            <a:endParaRPr sz="1100" u="sng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p136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136"/>
          <p:cNvSpPr txBox="1"/>
          <p:nvPr/>
        </p:nvSpPr>
        <p:spPr>
          <a:xfrm>
            <a:off x="539550" y="3507850"/>
            <a:ext cx="420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 dirty="0">
                <a:latin typeface="Signika"/>
                <a:ea typeface="Signika"/>
                <a:cs typeface="Signika"/>
                <a:sym typeface="Signika"/>
              </a:rPr>
              <a:t>QR Order &amp; Pay</a:t>
            </a:r>
            <a:endParaRPr sz="11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59" name="Google Shape;1959;p136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75274" y="4547768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37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Light"/>
              <a:buNone/>
            </a:pPr>
            <a:fld id="{00000000-1234-1234-1234-123412341234}" type="slidenum">
              <a:rPr lang="en-GB"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7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65" name="Google Shape;1965;p137"/>
          <p:cNvSpPr txBox="1"/>
          <p:nvPr/>
        </p:nvSpPr>
        <p:spPr>
          <a:xfrm>
            <a:off x="-1" y="4897484"/>
            <a:ext cx="3439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 panose="02000000000000000000"/>
              <a:buNone/>
            </a:pP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966" name="Google Shape;1966;p137" descr="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8192343" y="122423"/>
            <a:ext cx="528600" cy="52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137"/>
          <p:cNvGrpSpPr/>
          <p:nvPr/>
        </p:nvGrpSpPr>
        <p:grpSpPr>
          <a:xfrm>
            <a:off x="2773335" y="1060076"/>
            <a:ext cx="1656917" cy="2817019"/>
            <a:chOff x="3870597" y="1847575"/>
            <a:chExt cx="1395769" cy="2775662"/>
          </a:xfrm>
        </p:grpSpPr>
        <p:grpSp>
          <p:nvGrpSpPr>
            <p:cNvPr id="1968" name="Google Shape;1968;p137"/>
            <p:cNvGrpSpPr/>
            <p:nvPr/>
          </p:nvGrpSpPr>
          <p:grpSpPr>
            <a:xfrm>
              <a:off x="3870597" y="1847575"/>
              <a:ext cx="1395769" cy="2775662"/>
              <a:chOff x="1996959" y="1244587"/>
              <a:chExt cx="1395769" cy="2775662"/>
            </a:xfrm>
          </p:grpSpPr>
          <p:pic>
            <p:nvPicPr>
              <p:cNvPr id="1969" name="Google Shape;1969;p137"/>
              <p:cNvPicPr preferRelativeResize="0"/>
              <p:nvPr/>
            </p:nvPicPr>
            <p:blipFill rotWithShape="1">
              <a:blip r:embed="rId2"/>
              <a:srcRect l="39982" t="5403" r="40149" b="5278"/>
              <a:stretch>
                <a:fillRect/>
              </a:stretch>
            </p:blipFill>
            <p:spPr>
              <a:xfrm>
                <a:off x="1996959" y="1244587"/>
                <a:ext cx="1395769" cy="27756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0" name="Google Shape;1970;p137"/>
              <p:cNvPicPr preferRelativeResize="0"/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2072571" y="1519082"/>
                <a:ext cx="1247050" cy="21611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71" name="Google Shape;1971;p137"/>
            <p:cNvPicPr preferRelativeResize="0"/>
            <p:nvPr/>
          </p:nvPicPr>
          <p:blipFill rotWithShape="1">
            <a:blip r:embed="rId4"/>
            <a:srcRect l="11167" t="11168" r="11174" b="11168"/>
            <a:stretch>
              <a:fillRect/>
            </a:stretch>
          </p:blipFill>
          <p:spPr>
            <a:xfrm>
              <a:off x="4305972" y="2941252"/>
              <a:ext cx="525025" cy="525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2" name="Google Shape;1972;p137"/>
          <p:cNvSpPr txBox="1"/>
          <p:nvPr/>
        </p:nvSpPr>
        <p:spPr>
          <a:xfrm>
            <a:off x="1405519" y="3925106"/>
            <a:ext cx="632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Digital menu and contactless payment using your own unique QR code </a:t>
            </a:r>
            <a:endParaRPr sz="12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973" name="Google Shape;1973;p13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48755" y="3081373"/>
            <a:ext cx="457610" cy="50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37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217305" y="2484597"/>
            <a:ext cx="602536" cy="4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37"/>
          <p:cNvPicPr preferRelativeResize="0"/>
          <p:nvPr/>
        </p:nvPicPr>
        <p:blipFill rotWithShape="1">
          <a:blip r:embed="rId7"/>
          <a:srcRect l="71032"/>
          <a:stretch>
            <a:fillRect/>
          </a:stretch>
        </p:blipFill>
        <p:spPr>
          <a:xfrm>
            <a:off x="7920512" y="2493328"/>
            <a:ext cx="704926" cy="47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37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646922" y="3097911"/>
            <a:ext cx="704924" cy="47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37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619950" y="2503390"/>
            <a:ext cx="457610" cy="439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137"/>
          <p:cNvSpPr/>
          <p:nvPr/>
        </p:nvSpPr>
        <p:spPr>
          <a:xfrm>
            <a:off x="476400" y="1149901"/>
            <a:ext cx="2046300" cy="2454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 panose="02000000000000000000"/>
              <a:buChar char="●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Customers scan unique QR code to order without touching the menu.</a:t>
            </a:r>
            <a:b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 panose="02000000000000000000"/>
              <a:buChar char="●"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Fully integrated reporting from sales &amp; inventory to customer data analytics. </a:t>
            </a:r>
            <a:b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 panose="02000000000000000000"/>
              <a:buChar char="●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Improve ordering process &amp; Increase table turnover. 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79" name="Google Shape;1979;p137"/>
          <p:cNvSpPr/>
          <p:nvPr/>
        </p:nvSpPr>
        <p:spPr>
          <a:xfrm>
            <a:off x="6403901" y="1126709"/>
            <a:ext cx="2317200" cy="101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Ordering to payment all done on your mobile phone </a:t>
            </a:r>
            <a:b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(No direct contact required)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80" name="Google Shape;1980;p137"/>
          <p:cNvSpPr txBox="1"/>
          <p:nvPr/>
        </p:nvSpPr>
        <p:spPr>
          <a:xfrm>
            <a:off x="0" y="4856400"/>
            <a:ext cx="3335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QR = Quick Response 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81" name="Google Shape;1981;p137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Introduction – Static QR</a:t>
            </a:r>
            <a:endParaRPr sz="1800" b="1" i="0" u="none" strike="noStrike" cap="none" dirty="0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982" name="Google Shape;1982;p137"/>
          <p:cNvGrpSpPr/>
          <p:nvPr/>
        </p:nvGrpSpPr>
        <p:grpSpPr>
          <a:xfrm>
            <a:off x="4699694" y="1060064"/>
            <a:ext cx="1558758" cy="2817001"/>
            <a:chOff x="6271434" y="1845244"/>
            <a:chExt cx="2078344" cy="3756001"/>
          </a:xfrm>
        </p:grpSpPr>
        <p:pic>
          <p:nvPicPr>
            <p:cNvPr id="1983" name="Google Shape;1983;p137"/>
            <p:cNvPicPr preferRelativeResize="0"/>
            <p:nvPr/>
          </p:nvPicPr>
          <p:blipFill rotWithShape="1">
            <a:blip r:embed="rId2"/>
            <a:srcRect l="39982" t="5403" r="40149" b="5278"/>
            <a:stretch>
              <a:fillRect/>
            </a:stretch>
          </p:blipFill>
          <p:spPr>
            <a:xfrm>
              <a:off x="6271434" y="1845244"/>
              <a:ext cx="2078344" cy="3756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4" name="Google Shape;1984;p137" descr="Graphical user interface, application&#10;&#10;Description automatically generated"/>
            <p:cNvPicPr preferRelativeResize="0"/>
            <p:nvPr/>
          </p:nvPicPr>
          <p:blipFill rotWithShape="1">
            <a:blip r:embed="rId10"/>
            <a:srcRect t="5524" b="14634"/>
            <a:stretch>
              <a:fillRect/>
            </a:stretch>
          </p:blipFill>
          <p:spPr>
            <a:xfrm>
              <a:off x="6398545" y="2207679"/>
              <a:ext cx="1824121" cy="2933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5" name="Google Shape;1985;p137"/>
          <p:cNvSpPr txBox="1"/>
          <p:nvPr/>
        </p:nvSpPr>
        <p:spPr>
          <a:xfrm>
            <a:off x="2737500" y="4447003"/>
            <a:ext cx="3618600" cy="2538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1"/>
              </a:rPr>
              <a:t>Articles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learn how to set up</a:t>
            </a:r>
            <a:endParaRPr sz="1100" dirty="0"/>
          </a:p>
        </p:txBody>
      </p:sp>
      <p:sp>
        <p:nvSpPr>
          <p:cNvPr id="1986" name="Google Shape;1986;p137"/>
          <p:cNvSpPr txBox="1"/>
          <p:nvPr/>
        </p:nvSpPr>
        <p:spPr>
          <a:xfrm>
            <a:off x="1500424" y="762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9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QR Order </a:t>
            </a:r>
            <a:r>
              <a:rPr lang="zh-CN" altLang="en-US" sz="1900" b="1">
                <a:latin typeface="Signika" charset="0"/>
                <a:ea typeface="Signika" charset="0"/>
                <a:cs typeface="Signika" charset="0"/>
                <a:sym typeface="Signika"/>
              </a:rPr>
              <a:t>&amp;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 Pay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38"/>
          <p:cNvSpPr/>
          <p:nvPr/>
        </p:nvSpPr>
        <p:spPr>
          <a:xfrm>
            <a:off x="4004452" y="1642835"/>
            <a:ext cx="2015100" cy="2561100"/>
          </a:xfrm>
          <a:prstGeom prst="roundRect">
            <a:avLst>
              <a:gd name="adj" fmla="val 16667"/>
            </a:avLst>
          </a:prstGeom>
          <a:solidFill>
            <a:srgbClr val="FDE6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Accepted orders</a:t>
            </a:r>
            <a:r>
              <a:rPr lang="en-GB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1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sent to the kitchen</a:t>
            </a:r>
            <a:r>
              <a:rPr lang="en-GB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automatically with table and queue number</a:t>
            </a:r>
            <a:endParaRPr sz="1100"/>
          </a:p>
        </p:txBody>
      </p:sp>
      <p:sp>
        <p:nvSpPr>
          <p:cNvPr id="1992" name="Google Shape;1992;p138"/>
          <p:cNvSpPr/>
          <p:nvPr/>
        </p:nvSpPr>
        <p:spPr>
          <a:xfrm>
            <a:off x="1349715" y="2910587"/>
            <a:ext cx="2442000" cy="1293000"/>
          </a:xfrm>
          <a:prstGeom prst="roundRect">
            <a:avLst>
              <a:gd name="adj" fmla="val 16667"/>
            </a:avLst>
          </a:prstGeom>
          <a:solidFill>
            <a:srgbClr val="FDE6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Orders </a:t>
            </a:r>
            <a:r>
              <a:rPr lang="en-GB" sz="11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grouped by type </a:t>
            </a: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 restaurant can easily manage and prioritise order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3" name="Google Shape;1993;p138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Light"/>
              <a:buNone/>
            </a:pPr>
            <a:fld id="{00000000-1234-1234-1234-123412341234}" type="slidenum">
              <a:rPr lang="en-GB"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7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94" name="Google Shape;1994;p138" descr="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8192343" y="122423"/>
            <a:ext cx="528600" cy="5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1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462949" y="2710100"/>
            <a:ext cx="824400" cy="8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1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87550" y="1935940"/>
            <a:ext cx="933025" cy="9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138"/>
          <p:cNvSpPr txBox="1"/>
          <p:nvPr/>
        </p:nvSpPr>
        <p:spPr>
          <a:xfrm>
            <a:off x="7320974" y="2245038"/>
            <a:ext cx="1169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1" u="none" strike="noStrike" cap="none">
                <a:solidFill>
                  <a:srgbClr val="FFAB4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</a:t>
            </a:r>
            <a:endParaRPr sz="900" b="1" i="1" u="none" strike="noStrike" cap="none">
              <a:solidFill>
                <a:srgbClr val="FFAB4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98" name="Google Shape;1998;p138"/>
          <p:cNvSpPr txBox="1"/>
          <p:nvPr/>
        </p:nvSpPr>
        <p:spPr>
          <a:xfrm>
            <a:off x="6019450" y="2792763"/>
            <a:ext cx="10692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PREPARE</a:t>
            </a:r>
            <a:endParaRPr sz="900" b="1" i="0" u="none" strike="noStrike" cap="none" dirty="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99" name="Google Shape;1999;p138"/>
          <p:cNvSpPr txBox="1"/>
          <p:nvPr/>
        </p:nvSpPr>
        <p:spPr>
          <a:xfrm>
            <a:off x="7352660" y="1890750"/>
            <a:ext cx="1251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TABLE SERVICE</a:t>
            </a:r>
            <a:endParaRPr sz="900" b="1" i="0" u="none" strike="noStrike" cap="none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00" name="Google Shape;2000;p138"/>
          <p:cNvSpPr txBox="1"/>
          <p:nvPr/>
        </p:nvSpPr>
        <p:spPr>
          <a:xfrm>
            <a:off x="7352660" y="3523850"/>
            <a:ext cx="10692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TAKE</a:t>
            </a:r>
            <a:r>
              <a:rPr lang="en-GB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AWAY</a:t>
            </a:r>
            <a:endParaRPr sz="900" b="1" i="0" u="none" strike="noStrike" cap="none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01" name="Google Shape;2001;p138"/>
          <p:cNvSpPr txBox="1"/>
          <p:nvPr/>
        </p:nvSpPr>
        <p:spPr>
          <a:xfrm>
            <a:off x="344625" y="742331"/>
            <a:ext cx="77778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          </a:t>
            </a:r>
            <a:endParaRPr sz="17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02" name="Google Shape;2002;p138"/>
          <p:cNvSpPr txBox="1"/>
          <p:nvPr/>
        </p:nvSpPr>
        <p:spPr>
          <a:xfrm>
            <a:off x="146468" y="1494974"/>
            <a:ext cx="10692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ORDER COMES IN</a:t>
            </a:r>
            <a:endParaRPr sz="900" b="1" i="0" u="none" strike="noStrike" cap="none" dirty="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003" name="Google Shape;2003;p138"/>
          <p:cNvGrpSpPr/>
          <p:nvPr/>
        </p:nvGrpSpPr>
        <p:grpSpPr>
          <a:xfrm>
            <a:off x="637531" y="1935958"/>
            <a:ext cx="783000" cy="507941"/>
            <a:chOff x="1521756" y="2652759"/>
            <a:chExt cx="783000" cy="507941"/>
          </a:xfrm>
        </p:grpSpPr>
        <p:sp>
          <p:nvSpPr>
            <p:cNvPr id="2004" name="Google Shape;2004;p138"/>
            <p:cNvSpPr/>
            <p:nvPr/>
          </p:nvSpPr>
          <p:spPr>
            <a:xfrm>
              <a:off x="1521756" y="3006200"/>
              <a:ext cx="783000" cy="154500"/>
            </a:xfrm>
            <a:prstGeom prst="chevron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05" name="Google Shape;2005;p138"/>
            <p:cNvSpPr/>
            <p:nvPr/>
          </p:nvSpPr>
          <p:spPr>
            <a:xfrm>
              <a:off x="1530825" y="2652759"/>
              <a:ext cx="166800" cy="507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006" name="Google Shape;2006;p138"/>
          <p:cNvSpPr/>
          <p:nvPr/>
        </p:nvSpPr>
        <p:spPr>
          <a:xfrm>
            <a:off x="3694152" y="2299500"/>
            <a:ext cx="547800" cy="1545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7" name="Google Shape;2007;p138"/>
          <p:cNvSpPr/>
          <p:nvPr/>
        </p:nvSpPr>
        <p:spPr>
          <a:xfrm>
            <a:off x="5742182" y="2299500"/>
            <a:ext cx="466800" cy="1545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08" name="Google Shape;2008;p13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42975" y="1643350"/>
            <a:ext cx="2442000" cy="16503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38"/>
          <p:cNvSpPr/>
          <p:nvPr/>
        </p:nvSpPr>
        <p:spPr>
          <a:xfrm>
            <a:off x="6962051" y="2304625"/>
            <a:ext cx="369600" cy="1545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10" name="Google Shape;2010;p138"/>
          <p:cNvGrpSpPr/>
          <p:nvPr/>
        </p:nvGrpSpPr>
        <p:grpSpPr>
          <a:xfrm>
            <a:off x="4183434" y="1574883"/>
            <a:ext cx="1603865" cy="1603865"/>
            <a:chOff x="4219650" y="1822000"/>
            <a:chExt cx="1499499" cy="1499499"/>
          </a:xfrm>
        </p:grpSpPr>
        <p:pic>
          <p:nvPicPr>
            <p:cNvPr id="2011" name="Google Shape;2011;p138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219650" y="1822000"/>
              <a:ext cx="1499499" cy="1499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2" name="Google Shape;2012;p138"/>
            <p:cNvSpPr txBox="1"/>
            <p:nvPr/>
          </p:nvSpPr>
          <p:spPr>
            <a:xfrm rot="-614049">
              <a:off x="4587276" y="1911844"/>
              <a:ext cx="717617" cy="362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r>
                <a:rPr lang="en-GB" sz="800" b="1" i="0" u="none" strike="noStrike" cap="none">
                  <a:solidFill>
                    <a:srgbClr val="666666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#055</a:t>
              </a:r>
              <a:endParaRPr sz="800" b="0" i="0" u="none" strike="noStrike" cap="none">
                <a:solidFill>
                  <a:srgbClr val="6666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013" name="Google Shape;2013;p138"/>
          <p:cNvSpPr txBox="1"/>
          <p:nvPr/>
        </p:nvSpPr>
        <p:spPr>
          <a:xfrm rot="-614566">
            <a:off x="4908359" y="2067458"/>
            <a:ext cx="767634" cy="38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1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#028</a:t>
            </a:r>
            <a:endParaRPr sz="800" b="0" i="0" u="none" strike="noStrike" cap="none">
              <a:solidFill>
                <a:srgbClr val="66666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14" name="Google Shape;2014;p13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520104" y="1197401"/>
            <a:ext cx="710099" cy="6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38"/>
          <p:cNvSpPr txBox="1"/>
          <p:nvPr/>
        </p:nvSpPr>
        <p:spPr>
          <a:xfrm>
            <a:off x="1599216" y="4408352"/>
            <a:ext cx="59457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endParaRPr sz="12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2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Minimize errors in the kitchen and reduce human interactions around the store</a:t>
            </a:r>
            <a:endParaRPr sz="12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endParaRPr sz="1200" b="1" i="0" u="sng" strike="noStrike" cap="none">
              <a:solidFill>
                <a:srgbClr val="00206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017" name="Google Shape;2017;p138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Introduction (cont.)</a:t>
            </a: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018" name="Google Shape;2018;p138"/>
          <p:cNvSpPr txBox="1"/>
          <p:nvPr/>
        </p:nvSpPr>
        <p:spPr>
          <a:xfrm>
            <a:off x="0" y="4856400"/>
            <a:ext cx="3335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QR = Quick Response 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19" name="Google Shape;2019;p138"/>
          <p:cNvSpPr txBox="1"/>
          <p:nvPr/>
        </p:nvSpPr>
        <p:spPr>
          <a:xfrm>
            <a:off x="1500424" y="762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9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QR Order and Pay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6202" y="1748447"/>
            <a:ext cx="1953439" cy="147414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42" y="1305270"/>
            <a:ext cx="1816016" cy="1266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24" name="Google Shape;2024;p139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25" name="Google Shape;2025;p13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39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27" name="Google Shape;2027;p139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QR Order and Pay (Pay Now)</a:t>
            </a:r>
            <a:endParaRPr sz="1100"/>
          </a:p>
        </p:txBody>
      </p:sp>
      <p:sp>
        <p:nvSpPr>
          <p:cNvPr id="2028" name="Google Shape;2028;p139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QR Order and Pay 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029" name="Google Shape;2029;p1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17413" y="1145888"/>
            <a:ext cx="1765774" cy="33235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0" name="Google Shape;2030;p139"/>
          <p:cNvSpPr/>
          <p:nvPr/>
        </p:nvSpPr>
        <p:spPr>
          <a:xfrm rot="5400000">
            <a:off x="2301237" y="2596313"/>
            <a:ext cx="306900" cy="422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941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32" name="Google Shape;2032;p139"/>
          <p:cNvGrpSpPr/>
          <p:nvPr/>
        </p:nvGrpSpPr>
        <p:grpSpPr>
          <a:xfrm>
            <a:off x="2715473" y="1150125"/>
            <a:ext cx="1765774" cy="3315076"/>
            <a:chOff x="3232923" y="1131650"/>
            <a:chExt cx="1765774" cy="3315076"/>
          </a:xfrm>
        </p:grpSpPr>
        <p:pic>
          <p:nvPicPr>
            <p:cNvPr id="2033" name="Google Shape;2033;p139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3232923" y="1131650"/>
              <a:ext cx="1765774" cy="33150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034" name="Google Shape;2034;p139"/>
            <p:cNvPicPr preferRelativeResize="0"/>
            <p:nvPr/>
          </p:nvPicPr>
          <p:blipFill rotWithShape="1">
            <a:blip r:embed="rId6"/>
            <a:srcRect l="3755" r="2347"/>
            <a:stretch>
              <a:fillRect/>
            </a:stretch>
          </p:blipFill>
          <p:spPr>
            <a:xfrm>
              <a:off x="3269550" y="3299925"/>
              <a:ext cx="1693225" cy="58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5" name="Google Shape;2035;p139"/>
            <p:cNvPicPr preferRelativeResize="0"/>
            <p:nvPr/>
          </p:nvPicPr>
          <p:blipFill rotWithShape="1">
            <a:blip r:embed="rId5"/>
            <a:srcRect l="85539" t="32564" r="2034" b="60002"/>
            <a:stretch>
              <a:fillRect/>
            </a:stretch>
          </p:blipFill>
          <p:spPr>
            <a:xfrm>
              <a:off x="4743350" y="1408850"/>
              <a:ext cx="219425" cy="2464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6" name="Google Shape;2036;p139"/>
          <p:cNvSpPr/>
          <p:nvPr/>
        </p:nvSpPr>
        <p:spPr>
          <a:xfrm>
            <a:off x="4982764" y="1917895"/>
            <a:ext cx="1703038" cy="6096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037" name="Google Shape;2037;p139"/>
          <p:cNvSpPr/>
          <p:nvPr/>
        </p:nvSpPr>
        <p:spPr>
          <a:xfrm>
            <a:off x="2723101" y="2961125"/>
            <a:ext cx="1765800" cy="3966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2038" name="Google Shape;2038;p139"/>
          <p:cNvGrpSpPr/>
          <p:nvPr/>
        </p:nvGrpSpPr>
        <p:grpSpPr>
          <a:xfrm>
            <a:off x="6845378" y="1564899"/>
            <a:ext cx="1975591" cy="922080"/>
            <a:chOff x="1187814" y="5322605"/>
            <a:chExt cx="6084357" cy="2878800"/>
          </a:xfrm>
        </p:grpSpPr>
        <p:sp>
          <p:nvSpPr>
            <p:cNvPr id="2039" name="Google Shape;2039;p139"/>
            <p:cNvSpPr/>
            <p:nvPr/>
          </p:nvSpPr>
          <p:spPr>
            <a:xfrm>
              <a:off x="1419171" y="5322605"/>
              <a:ext cx="5853000" cy="2878800"/>
            </a:xfrm>
            <a:prstGeom prst="roundRect">
              <a:avLst>
                <a:gd name="adj" fmla="val 7962"/>
              </a:avLst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0" name="Google Shape;2040;p139"/>
            <p:cNvSpPr/>
            <p:nvPr/>
          </p:nvSpPr>
          <p:spPr>
            <a:xfrm>
              <a:off x="1187814" y="5480884"/>
              <a:ext cx="5592900" cy="11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45720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Roboto" panose="02000000000000000000"/>
                <a:buChar char="●"/>
              </a:pPr>
              <a:r>
                <a:rPr lang="en-GB" sz="9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Enable Pay at Counter in BO &gt; Online Orders &gt; QR Order and Pay&gt; General Tab </a:t>
              </a:r>
              <a:endParaRPr sz="9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2041" name="Google Shape;2041;p139"/>
          <p:cNvCxnSpPr>
            <a:stCxn id="2037" idx="3"/>
            <a:endCxn id="2036" idx="1"/>
          </p:cNvCxnSpPr>
          <p:nvPr/>
        </p:nvCxnSpPr>
        <p:spPr>
          <a:xfrm flipV="1">
            <a:off x="4488901" y="2222695"/>
            <a:ext cx="493863" cy="93673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2" name="Google Shape;2042;p139"/>
          <p:cNvSpPr/>
          <p:nvPr/>
        </p:nvSpPr>
        <p:spPr>
          <a:xfrm>
            <a:off x="2715463" y="3357725"/>
            <a:ext cx="1765800" cy="3966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2043" name="Google Shape;2043;p139"/>
          <p:cNvGrpSpPr/>
          <p:nvPr/>
        </p:nvGrpSpPr>
        <p:grpSpPr>
          <a:xfrm>
            <a:off x="4982764" y="3460159"/>
            <a:ext cx="1832050" cy="922080"/>
            <a:chOff x="1187648" y="5322605"/>
            <a:chExt cx="6084523" cy="2878800"/>
          </a:xfrm>
        </p:grpSpPr>
        <p:sp>
          <p:nvSpPr>
            <p:cNvPr id="2044" name="Google Shape;2044;p139"/>
            <p:cNvSpPr/>
            <p:nvPr/>
          </p:nvSpPr>
          <p:spPr>
            <a:xfrm>
              <a:off x="1419171" y="5322605"/>
              <a:ext cx="5853000" cy="2878800"/>
            </a:xfrm>
            <a:prstGeom prst="roundRect">
              <a:avLst>
                <a:gd name="adj" fmla="val 7962"/>
              </a:avLst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5" name="Google Shape;2045;p139"/>
            <p:cNvSpPr/>
            <p:nvPr/>
          </p:nvSpPr>
          <p:spPr>
            <a:xfrm>
              <a:off x="1187648" y="5769363"/>
              <a:ext cx="5592900" cy="11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45720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Roboto" panose="02000000000000000000"/>
                <a:buChar char="●"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Apple Pay is only supported on iPhone (iOS 9 &amp; above)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2046" name="Google Shape;2046;p139"/>
          <p:cNvCxnSpPr>
            <a:stCxn id="2042" idx="3"/>
          </p:cNvCxnSpPr>
          <p:nvPr/>
        </p:nvCxnSpPr>
        <p:spPr>
          <a:xfrm>
            <a:off x="4481263" y="3556025"/>
            <a:ext cx="582300" cy="347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25" y="1225753"/>
            <a:ext cx="1816016" cy="1266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51" name="Google Shape;2051;p14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52" name="Google Shape;2052;p14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140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54" name="Google Shape;2054;p140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QR Order and Pay (Pay Later)</a:t>
            </a:r>
            <a:endParaRPr sz="1100"/>
          </a:p>
        </p:txBody>
      </p:sp>
      <p:sp>
        <p:nvSpPr>
          <p:cNvPr id="2055" name="Google Shape;2055;p140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QR Order and Pay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056" name="Google Shape;2056;p1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53750" y="1098625"/>
            <a:ext cx="1682799" cy="31593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57" name="Google Shape;2057;p1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91125" y="1103276"/>
            <a:ext cx="1682799" cy="31557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58" name="Google Shape;2058;p14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641024" y="1098625"/>
            <a:ext cx="1682800" cy="31650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9" name="Google Shape;2059;p140"/>
          <p:cNvSpPr/>
          <p:nvPr/>
        </p:nvSpPr>
        <p:spPr>
          <a:xfrm rot="5400000">
            <a:off x="4454024" y="2360388"/>
            <a:ext cx="306900" cy="422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941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0" name="Google Shape;2060;p140"/>
          <p:cNvSpPr/>
          <p:nvPr/>
        </p:nvSpPr>
        <p:spPr>
          <a:xfrm rot="5400000">
            <a:off x="6728874" y="2360400"/>
            <a:ext cx="306900" cy="422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941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2" name="Google Shape;2062;p140"/>
          <p:cNvSpPr/>
          <p:nvPr/>
        </p:nvSpPr>
        <p:spPr>
          <a:xfrm rot="5400000">
            <a:off x="2197661" y="2564988"/>
            <a:ext cx="306900" cy="422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941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3" name="Google Shape;2063;p140"/>
          <p:cNvSpPr/>
          <p:nvPr/>
        </p:nvSpPr>
        <p:spPr>
          <a:xfrm>
            <a:off x="420425" y="1368763"/>
            <a:ext cx="1653300" cy="537300"/>
          </a:xfrm>
          <a:prstGeom prst="rect">
            <a:avLst/>
          </a:prstGeom>
          <a:noFill/>
          <a:ln w="2857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2064" name="Google Shape;2064;p140"/>
          <p:cNvGrpSpPr/>
          <p:nvPr/>
        </p:nvGrpSpPr>
        <p:grpSpPr>
          <a:xfrm>
            <a:off x="238354" y="3341448"/>
            <a:ext cx="2064420" cy="821075"/>
            <a:chOff x="1187804" y="5322602"/>
            <a:chExt cx="6084349" cy="1533000"/>
          </a:xfrm>
        </p:grpSpPr>
        <p:sp>
          <p:nvSpPr>
            <p:cNvPr id="2065" name="Google Shape;2065;p140"/>
            <p:cNvSpPr/>
            <p:nvPr/>
          </p:nvSpPr>
          <p:spPr>
            <a:xfrm>
              <a:off x="1419152" y="5322602"/>
              <a:ext cx="5853000" cy="1533000"/>
            </a:xfrm>
            <a:prstGeom prst="roundRect">
              <a:avLst>
                <a:gd name="adj" fmla="val 7962"/>
              </a:avLst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66" name="Google Shape;2066;p140"/>
            <p:cNvSpPr/>
            <p:nvPr/>
          </p:nvSpPr>
          <p:spPr>
            <a:xfrm>
              <a:off x="1187804" y="5480874"/>
              <a:ext cx="5932800" cy="11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45720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Roboto" panose="02000000000000000000"/>
                <a:buChar char="●"/>
              </a:pPr>
              <a:r>
                <a:rPr lang="en-GB" sz="9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Enable Pay Later in BO &gt; Online Orders &gt; QR Order and Pay&gt; General Tab </a:t>
              </a:r>
              <a:endParaRPr sz="9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upload_post_object_v2_29638604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32" y="794769"/>
            <a:ext cx="6950518" cy="4236207"/>
          </a:xfrm>
          <a:prstGeom prst="rect">
            <a:avLst/>
          </a:prstGeom>
        </p:spPr>
      </p:pic>
      <p:sp>
        <p:nvSpPr>
          <p:cNvPr id="550" name="Google Shape;550;p9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1" name="Google Shape;551;p90"/>
          <p:cNvSpPr txBox="1">
            <a:spLocks noGrp="1"/>
          </p:cNvSpPr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52" name="Google Shape;552;p90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53" name="Google Shape;553;p90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Filters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54" name="Google Shape;554;p90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Reports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56" name="Google Shape;556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41650" y="221475"/>
            <a:ext cx="548700" cy="54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44;p90"/>
          <p:cNvGrpSpPr/>
          <p:nvPr/>
        </p:nvGrpSpPr>
        <p:grpSpPr>
          <a:xfrm>
            <a:off x="983510" y="1778691"/>
            <a:ext cx="1566056" cy="2148713"/>
            <a:chOff x="1764525" y="1859387"/>
            <a:chExt cx="1566056" cy="2148713"/>
          </a:xfrm>
        </p:grpSpPr>
        <p:grpSp>
          <p:nvGrpSpPr>
            <p:cNvPr id="3" name="Google Shape;545;p90"/>
            <p:cNvGrpSpPr/>
            <p:nvPr/>
          </p:nvGrpSpPr>
          <p:grpSpPr>
            <a:xfrm>
              <a:off x="1764525" y="2557375"/>
              <a:ext cx="976500" cy="1450725"/>
              <a:chOff x="1764525" y="2557375"/>
              <a:chExt cx="976500" cy="1450725"/>
            </a:xfrm>
          </p:grpSpPr>
          <p:sp>
            <p:nvSpPr>
              <p:cNvPr id="6" name="Google Shape;547;p90"/>
              <p:cNvSpPr/>
              <p:nvPr/>
            </p:nvSpPr>
            <p:spPr>
              <a:xfrm>
                <a:off x="1764525" y="2557375"/>
                <a:ext cx="976500" cy="1014900"/>
              </a:xfrm>
              <a:prstGeom prst="rect">
                <a:avLst/>
              </a:prstGeom>
              <a:noFill/>
              <a:ln w="1905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" name="Google Shape;548;p90"/>
              <p:cNvSpPr/>
              <p:nvPr/>
            </p:nvSpPr>
            <p:spPr>
              <a:xfrm>
                <a:off x="1764525" y="3731800"/>
                <a:ext cx="976500" cy="276300"/>
              </a:xfrm>
              <a:prstGeom prst="rect">
                <a:avLst/>
              </a:prstGeom>
              <a:noFill/>
              <a:ln w="19050" cap="flat" cmpd="sng">
                <a:solidFill>
                  <a:srgbClr val="FB94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" name="Google Shape;549;p90"/>
            <p:cNvSpPr/>
            <p:nvPr/>
          </p:nvSpPr>
          <p:spPr>
            <a:xfrm>
              <a:off x="2864981" y="1859387"/>
              <a:ext cx="465600" cy="2364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" name="Google Shape;555;p90"/>
          <p:cNvSpPr txBox="1"/>
          <p:nvPr/>
        </p:nvSpPr>
        <p:spPr>
          <a:xfrm>
            <a:off x="2320888" y="4565377"/>
            <a:ext cx="4290300" cy="2769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General Filters used in the highlighted report section.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9" name="Google Shape;557;p90"/>
          <p:cNvSpPr/>
          <p:nvPr/>
        </p:nvSpPr>
        <p:spPr>
          <a:xfrm>
            <a:off x="2200625" y="2509639"/>
            <a:ext cx="2183100" cy="1444800"/>
          </a:xfrm>
          <a:prstGeom prst="roundRect">
            <a:avLst>
              <a:gd name="adj" fmla="val 6723"/>
            </a:avLst>
          </a:prstGeom>
          <a:solidFill>
            <a:srgbClr val="FFE195"/>
          </a:solidFill>
          <a:ln w="9525" cap="flat" cmpd="sng">
            <a:solidFill>
              <a:srgbClr val="FB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Filter via Transaction Channel, Store Name, Product Attributes and Customer Attributes. </a:t>
            </a:r>
            <a:endParaRPr sz="800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Roboto" panose="02000000000000000000"/>
              <a:buChar char="●"/>
            </a:pPr>
            <a:r>
              <a:rPr lang="en-GB" sz="7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 Attributes will only be available on Sales by Products/Products Categories/Variants/SKUs</a:t>
            </a:r>
            <a:endParaRPr sz="7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0" name="Google Shape;558;p90"/>
          <p:cNvCxnSpPr>
            <a:stCxn id="4" idx="2"/>
            <a:endCxn id="9" idx="0"/>
          </p:cNvCxnSpPr>
          <p:nvPr/>
        </p:nvCxnSpPr>
        <p:spPr>
          <a:xfrm rot="5400000" flipV="1">
            <a:off x="2557463" y="1774508"/>
            <a:ext cx="494665" cy="97536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559;p90"/>
          <p:cNvSpPr/>
          <p:nvPr/>
        </p:nvSpPr>
        <p:spPr>
          <a:xfrm>
            <a:off x="2599611" y="1778690"/>
            <a:ext cx="548700" cy="236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" name="Google Shape;560;p90"/>
          <p:cNvCxnSpPr>
            <a:stCxn id="11" idx="0"/>
            <a:endCxn id="13" idx="2"/>
          </p:cNvCxnSpPr>
          <p:nvPr/>
        </p:nvCxnSpPr>
        <p:spPr>
          <a:xfrm rot="16200000">
            <a:off x="2660650" y="1565275"/>
            <a:ext cx="426720" cy="3175"/>
          </a:xfrm>
          <a:prstGeom prst="bentConnector2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561;p90"/>
          <p:cNvSpPr/>
          <p:nvPr/>
        </p:nvSpPr>
        <p:spPr>
          <a:xfrm>
            <a:off x="1942905" y="699331"/>
            <a:ext cx="1862100" cy="652800"/>
          </a:xfrm>
          <a:prstGeom prst="roundRect">
            <a:avLst>
              <a:gd name="adj" fmla="val 6723"/>
            </a:avLst>
          </a:prstGeom>
          <a:solidFill>
            <a:srgbClr val="FFE195"/>
          </a:solidFill>
          <a:ln w="9525" cap="flat" cmpd="sng">
            <a:solidFill>
              <a:srgbClr val="FB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Save your filters so that in future you may easily re-apply those filters that you may constantly use. </a:t>
            </a:r>
            <a:endParaRPr sz="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Google Shape;562;p90"/>
          <p:cNvSpPr/>
          <p:nvPr/>
        </p:nvSpPr>
        <p:spPr>
          <a:xfrm>
            <a:off x="3292143" y="1778690"/>
            <a:ext cx="696300" cy="236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563;p90"/>
          <p:cNvSpPr/>
          <p:nvPr/>
        </p:nvSpPr>
        <p:spPr>
          <a:xfrm>
            <a:off x="4478050" y="2262989"/>
            <a:ext cx="1862100" cy="652800"/>
          </a:xfrm>
          <a:prstGeom prst="roundRect">
            <a:avLst>
              <a:gd name="adj" fmla="val 6723"/>
            </a:avLst>
          </a:prstGeom>
          <a:solidFill>
            <a:srgbClr val="FFE195"/>
          </a:solidFill>
          <a:ln w="9525" cap="flat" cmpd="sng">
            <a:solidFill>
              <a:srgbClr val="FB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 to view via your Store Name or Time Variable (i.e. Daily, Weekly, Monthly..)</a:t>
            </a:r>
            <a:endParaRPr sz="8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6" name="Google Shape;564;p90"/>
          <p:cNvCxnSpPr>
            <a:stCxn id="14" idx="0"/>
            <a:endCxn id="15" idx="0"/>
          </p:cNvCxnSpPr>
          <p:nvPr/>
        </p:nvCxnSpPr>
        <p:spPr>
          <a:xfrm rot="16200000" flipH="1">
            <a:off x="4282440" y="1136650"/>
            <a:ext cx="484505" cy="1768475"/>
          </a:xfrm>
          <a:prstGeom prst="bentConnector3">
            <a:avLst>
              <a:gd name="adj1" fmla="val -49148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565;p90"/>
          <p:cNvSpPr/>
          <p:nvPr/>
        </p:nvSpPr>
        <p:spPr>
          <a:xfrm>
            <a:off x="6142436" y="1749307"/>
            <a:ext cx="1040100" cy="236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8" name="Google Shape;566;p90"/>
          <p:cNvCxnSpPr>
            <a:stCxn id="17" idx="0"/>
            <a:endCxn id="19" idx="2"/>
          </p:cNvCxnSpPr>
          <p:nvPr/>
        </p:nvCxnSpPr>
        <p:spPr>
          <a:xfrm rot="16200000">
            <a:off x="6499225" y="1586230"/>
            <a:ext cx="326390" cy="3175"/>
          </a:xfrm>
          <a:prstGeom prst="bentConnector2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567;p90"/>
          <p:cNvSpPr/>
          <p:nvPr/>
        </p:nvSpPr>
        <p:spPr>
          <a:xfrm>
            <a:off x="5731435" y="770165"/>
            <a:ext cx="1862100" cy="652800"/>
          </a:xfrm>
          <a:prstGeom prst="roundRect">
            <a:avLst>
              <a:gd name="adj" fmla="val 6723"/>
            </a:avLst>
          </a:prstGeom>
          <a:solidFill>
            <a:srgbClr val="FFE195"/>
          </a:solidFill>
          <a:ln w="9525" cap="flat" cmpd="sng">
            <a:solidFill>
              <a:srgbClr val="FB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customise dates by period or custom dates to view report history</a:t>
            </a:r>
            <a:endParaRPr sz="7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" name="Google Shape;568;p90"/>
          <p:cNvSpPr/>
          <p:nvPr/>
        </p:nvSpPr>
        <p:spPr>
          <a:xfrm>
            <a:off x="7261441" y="1749306"/>
            <a:ext cx="548700" cy="236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569;p90"/>
          <p:cNvSpPr/>
          <p:nvPr/>
        </p:nvSpPr>
        <p:spPr>
          <a:xfrm>
            <a:off x="6604717" y="3121873"/>
            <a:ext cx="1862100" cy="652800"/>
          </a:xfrm>
          <a:prstGeom prst="roundRect">
            <a:avLst>
              <a:gd name="adj" fmla="val 6723"/>
            </a:avLst>
          </a:prstGeom>
          <a:solidFill>
            <a:srgbClr val="FFE195"/>
          </a:solidFill>
          <a:ln w="9525" cap="flat" cmpd="sng">
            <a:solidFill>
              <a:srgbClr val="FB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Options to download report to Excel or CSV</a:t>
            </a:r>
            <a:endParaRPr sz="7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2" name="Google Shape;570;p90"/>
          <p:cNvCxnSpPr>
            <a:stCxn id="20" idx="2"/>
            <a:endCxn id="21" idx="0"/>
          </p:cNvCxnSpPr>
          <p:nvPr/>
        </p:nvCxnSpPr>
        <p:spPr>
          <a:xfrm rot="5400000" flipV="1">
            <a:off x="6967538" y="2553653"/>
            <a:ext cx="1136015" cy="3175"/>
          </a:xfrm>
          <a:prstGeom prst="bentConnector2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4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72" name="Google Shape;2072;p1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41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74" name="Google Shape;2074;p141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QR Order and Pay (Pay Later on POS)</a:t>
            </a:r>
            <a:endParaRPr sz="1100"/>
          </a:p>
        </p:txBody>
      </p:sp>
      <p:sp>
        <p:nvSpPr>
          <p:cNvPr id="2075" name="Google Shape;2075;p141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QR Order and Pay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076" name="Google Shape;2076;p1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89575" y="1104125"/>
            <a:ext cx="3784024" cy="2476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77" name="Google Shape;2077;p1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9725" y="1104125"/>
            <a:ext cx="3784024" cy="24767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078" name="Google Shape;2078;p141"/>
          <p:cNvGrpSpPr/>
          <p:nvPr/>
        </p:nvGrpSpPr>
        <p:grpSpPr>
          <a:xfrm>
            <a:off x="1125399" y="3969106"/>
            <a:ext cx="3190470" cy="396587"/>
            <a:chOff x="1419152" y="5322602"/>
            <a:chExt cx="5853000" cy="1533000"/>
          </a:xfrm>
        </p:grpSpPr>
        <p:sp>
          <p:nvSpPr>
            <p:cNvPr id="2079" name="Google Shape;2079;p141"/>
            <p:cNvSpPr/>
            <p:nvPr/>
          </p:nvSpPr>
          <p:spPr>
            <a:xfrm>
              <a:off x="1419152" y="5322602"/>
              <a:ext cx="5853000" cy="1533000"/>
            </a:xfrm>
            <a:prstGeom prst="roundRect">
              <a:avLst>
                <a:gd name="adj" fmla="val 7962"/>
              </a:avLst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0" name="Google Shape;2080;p141"/>
            <p:cNvSpPr/>
            <p:nvPr/>
          </p:nvSpPr>
          <p:spPr>
            <a:xfrm>
              <a:off x="1620773" y="5537501"/>
              <a:ext cx="5577000" cy="11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QR Order and Pay (Pay Later) order on POS Table Layout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081" name="Google Shape;2081;p141"/>
          <p:cNvGrpSpPr/>
          <p:nvPr/>
        </p:nvGrpSpPr>
        <p:grpSpPr>
          <a:xfrm>
            <a:off x="4985428" y="3969056"/>
            <a:ext cx="3546914" cy="396587"/>
            <a:chOff x="1419152" y="5322602"/>
            <a:chExt cx="5951197" cy="1533000"/>
          </a:xfrm>
        </p:grpSpPr>
        <p:sp>
          <p:nvSpPr>
            <p:cNvPr id="2082" name="Google Shape;2082;p141"/>
            <p:cNvSpPr/>
            <p:nvPr/>
          </p:nvSpPr>
          <p:spPr>
            <a:xfrm>
              <a:off x="1419152" y="5322602"/>
              <a:ext cx="5853000" cy="1533000"/>
            </a:xfrm>
            <a:prstGeom prst="roundRect">
              <a:avLst>
                <a:gd name="adj" fmla="val 7962"/>
              </a:avLst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3" name="Google Shape;2083;p141"/>
            <p:cNvSpPr/>
            <p:nvPr/>
          </p:nvSpPr>
          <p:spPr>
            <a:xfrm>
              <a:off x="1868350" y="5734060"/>
              <a:ext cx="5502000" cy="11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QR Order and Pay (Pay Later) order on POS Open Order page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Google Shape;2088;p142" descr="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8192343" y="122423"/>
            <a:ext cx="528600" cy="52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9" name="Google Shape;2089;p142"/>
          <p:cNvCxnSpPr/>
          <p:nvPr/>
        </p:nvCxnSpPr>
        <p:spPr>
          <a:xfrm>
            <a:off x="4538486" y="1178311"/>
            <a:ext cx="0" cy="3405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0" name="Google Shape;2090;p142"/>
          <p:cNvSpPr txBox="1"/>
          <p:nvPr/>
        </p:nvSpPr>
        <p:spPr>
          <a:xfrm>
            <a:off x="2807230" y="1817810"/>
            <a:ext cx="1423200" cy="1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Table Sticker</a:t>
            </a:r>
            <a:endParaRPr sz="1100"/>
          </a:p>
          <a:p>
            <a:pPr marL="127000" marR="0" lvl="0" indent="-133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•"/>
            </a:pPr>
            <a:r>
              <a:rPr lang="en-GB"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Stick on the table</a:t>
            </a:r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Bunting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27000" marR="0" lvl="0" indent="-133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•"/>
            </a:pPr>
            <a:r>
              <a:rPr lang="en-GB" sz="900" b="0" i="0" u="none" strike="noStrike" cap="none">
                <a:solidFill>
                  <a:srgbClr val="2322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Place in restaurant, directly after entering the door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91" name="Google Shape;2091;p142"/>
          <p:cNvSpPr txBox="1"/>
          <p:nvPr/>
        </p:nvSpPr>
        <p:spPr>
          <a:xfrm>
            <a:off x="7351997" y="1824470"/>
            <a:ext cx="1591800" cy="13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Counter Display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27000" marR="0" lvl="0" indent="-120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Char char="•"/>
            </a:pPr>
            <a:r>
              <a:rPr lang="en-GB"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Place on cashier counter</a:t>
            </a:r>
            <a:endParaRPr sz="9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Display Stand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27000" marR="0" lvl="0" indent="-120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Char char="•"/>
            </a:pPr>
            <a:r>
              <a:rPr lang="en-GB"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Place at the storefront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92" name="Google Shape;2092;p142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Additional Support (cont.)</a:t>
            </a:r>
            <a:endParaRPr sz="1100"/>
          </a:p>
        </p:txBody>
      </p:sp>
      <p:sp>
        <p:nvSpPr>
          <p:cNvPr id="2093" name="Google Shape;2093;p142"/>
          <p:cNvSpPr txBox="1"/>
          <p:nvPr/>
        </p:nvSpPr>
        <p:spPr>
          <a:xfrm>
            <a:off x="133336" y="862150"/>
            <a:ext cx="8810400" cy="253800"/>
          </a:xfrm>
          <a:prstGeom prst="rect">
            <a:avLst/>
          </a:prstGeom>
          <a:solidFill>
            <a:srgbClr val="FF997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QR Order and Pay Collaterals</a:t>
            </a:r>
            <a:endParaRPr sz="1100"/>
          </a:p>
        </p:txBody>
      </p:sp>
      <p:sp>
        <p:nvSpPr>
          <p:cNvPr id="2094" name="Google Shape;2094;p142"/>
          <p:cNvSpPr txBox="1"/>
          <p:nvPr/>
        </p:nvSpPr>
        <p:spPr>
          <a:xfrm>
            <a:off x="133337" y="1188663"/>
            <a:ext cx="4298700" cy="253800"/>
          </a:xfrm>
          <a:prstGeom prst="rect">
            <a:avLst/>
          </a:prstGeom>
          <a:solidFill>
            <a:srgbClr val="FFBAA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Dine In </a:t>
            </a:r>
            <a:endParaRPr sz="1100"/>
          </a:p>
        </p:txBody>
      </p:sp>
      <p:sp>
        <p:nvSpPr>
          <p:cNvPr id="2095" name="Google Shape;2095;p142"/>
          <p:cNvSpPr txBox="1"/>
          <p:nvPr/>
        </p:nvSpPr>
        <p:spPr>
          <a:xfrm>
            <a:off x="4644925" y="1178312"/>
            <a:ext cx="4298700" cy="253800"/>
          </a:xfrm>
          <a:prstGeom prst="rect">
            <a:avLst/>
          </a:prstGeom>
          <a:solidFill>
            <a:srgbClr val="FFBAA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Take Away</a:t>
            </a:r>
            <a:endParaRPr sz="1100"/>
          </a:p>
        </p:txBody>
      </p:sp>
      <p:pic>
        <p:nvPicPr>
          <p:cNvPr id="2096" name="Google Shape;2096;p142" descr="Qr cod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4000" y="1795252"/>
            <a:ext cx="1202544" cy="169350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7" name="Google Shape;2097;p142"/>
          <p:cNvSpPr/>
          <p:nvPr/>
        </p:nvSpPr>
        <p:spPr>
          <a:xfrm>
            <a:off x="2389134" y="4648920"/>
            <a:ext cx="4298700" cy="37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the complete list of collaterals available, click </a:t>
            </a:r>
            <a:r>
              <a:rPr lang="en-GB" sz="11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MY</a:t>
            </a: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98" name="Google Shape;2098;p142"/>
          <p:cNvSpPr txBox="1"/>
          <p:nvPr/>
        </p:nvSpPr>
        <p:spPr>
          <a:xfrm>
            <a:off x="4686215" y="1533506"/>
            <a:ext cx="1203300" cy="207900"/>
          </a:xfrm>
          <a:prstGeom prst="rect">
            <a:avLst/>
          </a:prstGeom>
          <a:solidFill>
            <a:srgbClr val="FFBAA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Counter Display</a:t>
            </a:r>
            <a:endParaRPr sz="1100"/>
          </a:p>
        </p:txBody>
      </p:sp>
      <p:sp>
        <p:nvSpPr>
          <p:cNvPr id="2099" name="Google Shape;2099;p142"/>
          <p:cNvSpPr txBox="1"/>
          <p:nvPr/>
        </p:nvSpPr>
        <p:spPr>
          <a:xfrm>
            <a:off x="6096179" y="1533524"/>
            <a:ext cx="1177500" cy="207900"/>
          </a:xfrm>
          <a:prstGeom prst="rect">
            <a:avLst/>
          </a:prstGeom>
          <a:solidFill>
            <a:srgbClr val="FFBAA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Display Stand</a:t>
            </a:r>
            <a:endParaRPr sz="1100"/>
          </a:p>
        </p:txBody>
      </p:sp>
      <p:sp>
        <p:nvSpPr>
          <p:cNvPr id="2100" name="Google Shape;2100;p142"/>
          <p:cNvSpPr txBox="1"/>
          <p:nvPr/>
        </p:nvSpPr>
        <p:spPr>
          <a:xfrm>
            <a:off x="133336" y="1504885"/>
            <a:ext cx="1203300" cy="207900"/>
          </a:xfrm>
          <a:prstGeom prst="rect">
            <a:avLst/>
          </a:prstGeom>
          <a:solidFill>
            <a:srgbClr val="FFBAA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Table Sticker</a:t>
            </a:r>
            <a:endParaRPr sz="1100"/>
          </a:p>
        </p:txBody>
      </p:sp>
      <p:sp>
        <p:nvSpPr>
          <p:cNvPr id="2101" name="Google Shape;2101;p142"/>
          <p:cNvSpPr txBox="1"/>
          <p:nvPr/>
        </p:nvSpPr>
        <p:spPr>
          <a:xfrm>
            <a:off x="1470618" y="1504885"/>
            <a:ext cx="1203300" cy="207900"/>
          </a:xfrm>
          <a:prstGeom prst="rect">
            <a:avLst/>
          </a:prstGeom>
          <a:solidFill>
            <a:srgbClr val="FFBAA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Bunting</a:t>
            </a:r>
            <a:endParaRPr sz="1100"/>
          </a:p>
        </p:txBody>
      </p:sp>
      <p:pic>
        <p:nvPicPr>
          <p:cNvPr id="2102" name="Google Shape;2102;p14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0618" y="1790378"/>
            <a:ext cx="1199130" cy="266491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03" name="Google Shape;2103;p142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04" name="Google Shape;2104;p14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664119" y="1792200"/>
            <a:ext cx="1247401" cy="1793985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05" name="Google Shape;2105;p14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37134" y="1792200"/>
            <a:ext cx="1295514" cy="183358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06" name="Google Shape;2106;p142"/>
          <p:cNvSpPr txBox="1"/>
          <p:nvPr/>
        </p:nvSpPr>
        <p:spPr>
          <a:xfrm>
            <a:off x="1500424" y="762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9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QR Order and Pay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Google Shape;2088;p142" descr="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8192343" y="122423"/>
            <a:ext cx="528600" cy="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42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Introduction - Dynamic QR</a:t>
            </a:r>
            <a:endParaRPr sz="1100" dirty="0"/>
          </a:p>
        </p:txBody>
      </p:sp>
      <p:sp>
        <p:nvSpPr>
          <p:cNvPr id="2103" name="Google Shape;2103;p142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6" name="Google Shape;2106;p142"/>
          <p:cNvSpPr txBox="1"/>
          <p:nvPr/>
        </p:nvSpPr>
        <p:spPr>
          <a:xfrm>
            <a:off x="1500424" y="762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9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QR Order and Pay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" name="Google Shape;1978;p137"/>
          <p:cNvSpPr/>
          <p:nvPr/>
        </p:nvSpPr>
        <p:spPr>
          <a:xfrm>
            <a:off x="916185" y="3353272"/>
            <a:ext cx="6187529" cy="117883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921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•"/>
            </a:pPr>
            <a:r>
              <a:rPr lang="en-MY" sz="1000" dirty="0"/>
              <a:t>Ideal for businesses looking to manage consumer time limits effectively.</a:t>
            </a:r>
            <a:endParaRPr lang="en-MY" sz="1000" dirty="0"/>
          </a:p>
          <a:p>
            <a:pPr marL="2921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•"/>
            </a:pPr>
            <a:r>
              <a:rPr lang="en-MY" sz="1000" dirty="0"/>
              <a:t>It allows merchants to set a predefined time limit for customers.</a:t>
            </a:r>
            <a:endParaRPr lang="en-MY" sz="1000" dirty="0"/>
          </a:p>
          <a:p>
            <a:pPr marL="2921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•"/>
            </a:pPr>
            <a:r>
              <a:rPr lang="en-MY" sz="1000" dirty="0"/>
              <a:t>If customers wish to extend their stay, they can simply make another purchase to renew the time.</a:t>
            </a:r>
            <a:endParaRPr sz="10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262" y="1733910"/>
            <a:ext cx="979225" cy="13353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00" y="1342742"/>
            <a:ext cx="3247295" cy="182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002;p138"/>
          <p:cNvSpPr txBox="1"/>
          <p:nvPr/>
        </p:nvSpPr>
        <p:spPr>
          <a:xfrm>
            <a:off x="34043" y="1476952"/>
            <a:ext cx="1001113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walks in</a:t>
            </a:r>
            <a:endParaRPr sz="900" b="1" i="0" u="none" strike="noStrike" cap="none" dirty="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5" name="Google Shape;2003;p138"/>
          <p:cNvGrpSpPr/>
          <p:nvPr/>
        </p:nvGrpSpPr>
        <p:grpSpPr>
          <a:xfrm>
            <a:off x="403800" y="1893622"/>
            <a:ext cx="597313" cy="507941"/>
            <a:chOff x="1521756" y="2652759"/>
            <a:chExt cx="783000" cy="507941"/>
          </a:xfrm>
        </p:grpSpPr>
        <p:sp>
          <p:nvSpPr>
            <p:cNvPr id="6" name="Google Shape;2004;p138"/>
            <p:cNvSpPr/>
            <p:nvPr/>
          </p:nvSpPr>
          <p:spPr>
            <a:xfrm>
              <a:off x="1521756" y="3006200"/>
              <a:ext cx="783000" cy="154500"/>
            </a:xfrm>
            <a:prstGeom prst="chevron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2005;p138"/>
            <p:cNvSpPr/>
            <p:nvPr/>
          </p:nvSpPr>
          <p:spPr>
            <a:xfrm>
              <a:off x="1530825" y="2652759"/>
              <a:ext cx="166800" cy="507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8" name="Google Shape;2006;p138"/>
          <p:cNvSpPr/>
          <p:nvPr/>
        </p:nvSpPr>
        <p:spPr>
          <a:xfrm>
            <a:off x="4316495" y="2216214"/>
            <a:ext cx="547800" cy="1545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2002;p138"/>
          <p:cNvSpPr txBox="1"/>
          <p:nvPr/>
        </p:nvSpPr>
        <p:spPr>
          <a:xfrm>
            <a:off x="4814535" y="1162431"/>
            <a:ext cx="1274678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Dynamic QR Printed, customer places order</a:t>
            </a:r>
            <a:endParaRPr sz="900" b="1" i="0" u="none" strike="noStrike" cap="none" dirty="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" name="Google Shape;1995;p13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64686" y="2449314"/>
            <a:ext cx="824400" cy="8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996;p13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89287" y="1675154"/>
            <a:ext cx="933025" cy="9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997;p138"/>
          <p:cNvSpPr txBox="1"/>
          <p:nvPr/>
        </p:nvSpPr>
        <p:spPr>
          <a:xfrm>
            <a:off x="7722711" y="1984252"/>
            <a:ext cx="1169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1" u="none" strike="noStrike" cap="none">
                <a:solidFill>
                  <a:srgbClr val="FFAB4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</a:t>
            </a:r>
            <a:endParaRPr sz="900" b="1" i="1" u="none" strike="noStrike" cap="none">
              <a:solidFill>
                <a:srgbClr val="FFAB4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Google Shape;1999;p138"/>
          <p:cNvSpPr txBox="1"/>
          <p:nvPr/>
        </p:nvSpPr>
        <p:spPr>
          <a:xfrm>
            <a:off x="7754397" y="1629964"/>
            <a:ext cx="1251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TABLE SERVICE</a:t>
            </a:r>
            <a:endParaRPr sz="900" b="1" i="0" u="none" strike="noStrike" cap="none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" name="Google Shape;2000;p138"/>
          <p:cNvSpPr txBox="1"/>
          <p:nvPr/>
        </p:nvSpPr>
        <p:spPr>
          <a:xfrm>
            <a:off x="7754397" y="3263064"/>
            <a:ext cx="10692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TAKE</a:t>
            </a:r>
            <a:r>
              <a:rPr lang="en-GB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9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AWAY</a:t>
            </a:r>
            <a:endParaRPr sz="900" b="1" i="0" u="none" strike="noStrike" cap="none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" name="Google Shape;2007;p138"/>
          <p:cNvSpPr/>
          <p:nvPr/>
        </p:nvSpPr>
        <p:spPr>
          <a:xfrm>
            <a:off x="6143919" y="2038714"/>
            <a:ext cx="466800" cy="1545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2009;p138"/>
          <p:cNvSpPr/>
          <p:nvPr/>
        </p:nvSpPr>
        <p:spPr>
          <a:xfrm>
            <a:off x="7363788" y="2043839"/>
            <a:ext cx="369600" cy="1545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" name="Google Shape;2014;p13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921841" y="936615"/>
            <a:ext cx="710099" cy="6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98;p138"/>
          <p:cNvSpPr txBox="1"/>
          <p:nvPr/>
        </p:nvSpPr>
        <p:spPr>
          <a:xfrm>
            <a:off x="6421199" y="2534956"/>
            <a:ext cx="10692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PREPARE</a:t>
            </a:r>
            <a:endParaRPr sz="900" b="1" i="0" u="none" strike="noStrike" cap="none" dirty="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" name="Google Shape;2201;p148"/>
          <p:cNvSpPr txBox="1"/>
          <p:nvPr/>
        </p:nvSpPr>
        <p:spPr>
          <a:xfrm>
            <a:off x="1675641" y="4643456"/>
            <a:ext cx="5437200" cy="2538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7"/>
              </a:rPr>
              <a:t>Articles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more 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details.</a:t>
            </a:r>
            <a:endParaRPr sz="900" b="1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Google Shape;2111;p143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143"/>
          <p:cNvSpPr txBox="1"/>
          <p:nvPr/>
        </p:nvSpPr>
        <p:spPr>
          <a:xfrm>
            <a:off x="539553" y="3507854"/>
            <a:ext cx="3877800" cy="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Beep Delivery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13" name="Google Shape;2113;p143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08275" y="4589275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14" name="Google Shape;2114;p143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44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Light"/>
              <a:buNone/>
            </a:pPr>
            <a:fld id="{00000000-1234-1234-1234-123412341234}" type="slidenum">
              <a:rPr lang="en-GB"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7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20" name="Google Shape;2120;p144"/>
          <p:cNvSpPr txBox="1"/>
          <p:nvPr/>
        </p:nvSpPr>
        <p:spPr>
          <a:xfrm>
            <a:off x="-1" y="4897484"/>
            <a:ext cx="3439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 panose="02000000000000000000"/>
              <a:buNone/>
            </a:pP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121" name="Google Shape;2121;p144" descr="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8192343" y="122423"/>
            <a:ext cx="528600" cy="52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2" name="Google Shape;2122;p144"/>
          <p:cNvGrpSpPr/>
          <p:nvPr/>
        </p:nvGrpSpPr>
        <p:grpSpPr>
          <a:xfrm>
            <a:off x="2773335" y="1163248"/>
            <a:ext cx="1656917" cy="2817019"/>
            <a:chOff x="1996959" y="1244587"/>
            <a:chExt cx="1395769" cy="2775662"/>
          </a:xfrm>
        </p:grpSpPr>
        <p:pic>
          <p:nvPicPr>
            <p:cNvPr id="2123" name="Google Shape;2123;p144"/>
            <p:cNvPicPr preferRelativeResize="0"/>
            <p:nvPr/>
          </p:nvPicPr>
          <p:blipFill rotWithShape="1">
            <a:blip r:embed="rId2"/>
            <a:srcRect l="39982" t="5403" r="40149" b="5278"/>
            <a:stretch>
              <a:fillRect/>
            </a:stretch>
          </p:blipFill>
          <p:spPr>
            <a:xfrm>
              <a:off x="1996959" y="1244587"/>
              <a:ext cx="1395769" cy="2775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4" name="Google Shape;2124;p144"/>
            <p:cNvPicPr preferRelativeResize="0"/>
            <p:nvPr/>
          </p:nvPicPr>
          <p:blipFill rotWithShape="1">
            <a:blip r:embed="rId3"/>
            <a:srcRect t="7345" b="7345"/>
            <a:stretch>
              <a:fillRect/>
            </a:stretch>
          </p:blipFill>
          <p:spPr>
            <a:xfrm>
              <a:off x="2072571" y="1519082"/>
              <a:ext cx="1247051" cy="2161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5" name="Google Shape;2125;p14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48755" y="3184545"/>
            <a:ext cx="457610" cy="50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4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217305" y="2587769"/>
            <a:ext cx="602536" cy="4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144"/>
          <p:cNvPicPr preferRelativeResize="0"/>
          <p:nvPr/>
        </p:nvPicPr>
        <p:blipFill rotWithShape="1">
          <a:blip r:embed="rId6"/>
          <a:srcRect l="71032"/>
          <a:stretch>
            <a:fillRect/>
          </a:stretch>
        </p:blipFill>
        <p:spPr>
          <a:xfrm>
            <a:off x="7920512" y="2596500"/>
            <a:ext cx="704926" cy="47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14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646922" y="3201083"/>
            <a:ext cx="704924" cy="47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144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619950" y="2606562"/>
            <a:ext cx="457610" cy="439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144"/>
          <p:cNvSpPr/>
          <p:nvPr/>
        </p:nvSpPr>
        <p:spPr>
          <a:xfrm>
            <a:off x="457744" y="1280756"/>
            <a:ext cx="2046300" cy="2510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 panose="02000000000000000000"/>
              <a:buChar char="●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Customers can order from Beep App &amp; choose between Delivery &amp; Self Pick-Up (Immediate / Pre-Order up to 5 days in advance. </a:t>
            </a:r>
            <a:b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 panose="02000000000000000000"/>
              <a:buChar char="●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Fully integrated reporting from sales &amp; inventory to customer data analytics. 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31" name="Google Shape;2131;p144"/>
          <p:cNvSpPr/>
          <p:nvPr/>
        </p:nvSpPr>
        <p:spPr>
          <a:xfrm>
            <a:off x="6403901" y="1229881"/>
            <a:ext cx="2317200" cy="101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Ordering to payment all done on your mobile phone </a:t>
            </a:r>
            <a:b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(No direct contact required)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32" name="Google Shape;2132;p144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2133" name="Google Shape;2133;p144"/>
          <p:cNvGrpSpPr/>
          <p:nvPr/>
        </p:nvGrpSpPr>
        <p:grpSpPr>
          <a:xfrm>
            <a:off x="4699694" y="1163236"/>
            <a:ext cx="1558758" cy="2817001"/>
            <a:chOff x="6271434" y="1845244"/>
            <a:chExt cx="2078344" cy="3756001"/>
          </a:xfrm>
        </p:grpSpPr>
        <p:pic>
          <p:nvPicPr>
            <p:cNvPr id="2134" name="Google Shape;2134;p144"/>
            <p:cNvPicPr preferRelativeResize="0"/>
            <p:nvPr/>
          </p:nvPicPr>
          <p:blipFill rotWithShape="1">
            <a:blip r:embed="rId2"/>
            <a:srcRect l="39982" t="5403" r="40149" b="5278"/>
            <a:stretch>
              <a:fillRect/>
            </a:stretch>
          </p:blipFill>
          <p:spPr>
            <a:xfrm>
              <a:off x="6271434" y="1845244"/>
              <a:ext cx="2078344" cy="3756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5" name="Google Shape;2135;p144" descr="Graphical user interface, application&#10;&#10;Description automatically generated"/>
            <p:cNvPicPr preferRelativeResize="0"/>
            <p:nvPr/>
          </p:nvPicPr>
          <p:blipFill rotWithShape="1">
            <a:blip r:embed="rId9"/>
            <a:srcRect t="5524" b="14634"/>
            <a:stretch>
              <a:fillRect/>
            </a:stretch>
          </p:blipFill>
          <p:spPr>
            <a:xfrm>
              <a:off x="6398545" y="2207679"/>
              <a:ext cx="1824121" cy="2933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6" name="Google Shape;2136;p144"/>
          <p:cNvSpPr txBox="1"/>
          <p:nvPr/>
        </p:nvSpPr>
        <p:spPr>
          <a:xfrm>
            <a:off x="2737500" y="4447003"/>
            <a:ext cx="3618600" cy="436245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0"/>
              </a:rPr>
              <a:t>Articles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learn how to set up</a:t>
            </a:r>
            <a:endParaRPr sz="1100" dirty="0"/>
          </a:p>
        </p:txBody>
      </p:sp>
      <p:sp>
        <p:nvSpPr>
          <p:cNvPr id="2137" name="Google Shape;2137;p144"/>
          <p:cNvSpPr txBox="1"/>
          <p:nvPr/>
        </p:nvSpPr>
        <p:spPr>
          <a:xfrm>
            <a:off x="1500424" y="762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9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Beep Delivery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45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Light"/>
              <a:buNone/>
            </a:pPr>
            <a:fld id="{00000000-1234-1234-1234-123412341234}" type="slidenum">
              <a:rPr lang="en-GB"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7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43" name="Google Shape;2143;p145"/>
          <p:cNvSpPr txBox="1"/>
          <p:nvPr/>
        </p:nvSpPr>
        <p:spPr>
          <a:xfrm>
            <a:off x="-1" y="4897484"/>
            <a:ext cx="3439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 panose="02000000000000000000"/>
              <a:buNone/>
            </a:pP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144" name="Google Shape;2144;p145" descr="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8192343" y="122423"/>
            <a:ext cx="528600" cy="5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1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817835" y="2797397"/>
            <a:ext cx="977299" cy="108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22586" y="2320153"/>
            <a:ext cx="977299" cy="108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1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578774" y="2283376"/>
            <a:ext cx="1016103" cy="11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4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244857" y="2318567"/>
            <a:ext cx="1016103" cy="112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14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11379" y="2450611"/>
            <a:ext cx="856065" cy="95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45"/>
          <p:cNvSpPr/>
          <p:nvPr/>
        </p:nvSpPr>
        <p:spPr>
          <a:xfrm>
            <a:off x="1902818" y="1838926"/>
            <a:ext cx="1199700" cy="1569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151" name="Google Shape;2151;p145"/>
          <p:cNvSpPr/>
          <p:nvPr/>
        </p:nvSpPr>
        <p:spPr>
          <a:xfrm>
            <a:off x="3081871" y="1838926"/>
            <a:ext cx="1028100" cy="1569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152" name="Google Shape;2152;p145"/>
          <p:cNvSpPr/>
          <p:nvPr/>
        </p:nvSpPr>
        <p:spPr>
          <a:xfrm>
            <a:off x="4094338" y="1838926"/>
            <a:ext cx="1028100" cy="1569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153" name="Google Shape;2153;p145"/>
          <p:cNvSpPr/>
          <p:nvPr/>
        </p:nvSpPr>
        <p:spPr>
          <a:xfrm>
            <a:off x="5117405" y="1838926"/>
            <a:ext cx="1149300" cy="1569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154" name="Google Shape;2154;p145"/>
          <p:cNvSpPr txBox="1"/>
          <p:nvPr/>
        </p:nvSpPr>
        <p:spPr>
          <a:xfrm>
            <a:off x="2108324" y="3446747"/>
            <a:ext cx="12894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2: </a:t>
            </a:r>
            <a:r>
              <a:rPr lang="en-GB" sz="8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makes an order &amp; proceed for payment.</a:t>
            </a:r>
            <a:endParaRPr sz="8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55" name="Google Shape;2155;p145"/>
          <p:cNvSpPr txBox="1"/>
          <p:nvPr/>
        </p:nvSpPr>
        <p:spPr>
          <a:xfrm>
            <a:off x="3510856" y="3481914"/>
            <a:ext cx="12894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3:</a:t>
            </a:r>
            <a:r>
              <a:rPr lang="en-GB" sz="8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Merchant receives order on POS Register or StoreHub Manager App, and WhatsApp Notification</a:t>
            </a:r>
            <a:br>
              <a:rPr lang="en-GB" sz="8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br>
              <a:rPr lang="en-GB" sz="8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8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any, kitchen order prints.</a:t>
            </a:r>
            <a:endParaRPr sz="8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56" name="Google Shape;2156;p145"/>
          <p:cNvSpPr txBox="1"/>
          <p:nvPr/>
        </p:nvSpPr>
        <p:spPr>
          <a:xfrm>
            <a:off x="4913376" y="3446747"/>
            <a:ext cx="10161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4:</a:t>
            </a:r>
            <a:r>
              <a:rPr lang="en-GB" sz="8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Merchant prepares the food.</a:t>
            </a:r>
            <a:endParaRPr sz="8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57" name="Google Shape;2157;p145"/>
          <p:cNvSpPr txBox="1"/>
          <p:nvPr/>
        </p:nvSpPr>
        <p:spPr>
          <a:xfrm>
            <a:off x="6712073" y="1771281"/>
            <a:ext cx="1289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5:</a:t>
            </a:r>
            <a:r>
              <a:rPr lang="en-GB" sz="8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Rider collects the order for delivery.</a:t>
            </a:r>
            <a:endParaRPr sz="8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58" name="Google Shape;2158;p145"/>
          <p:cNvSpPr txBox="1"/>
          <p:nvPr/>
        </p:nvSpPr>
        <p:spPr>
          <a:xfrm>
            <a:off x="6672046" y="3693221"/>
            <a:ext cx="12687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5:</a:t>
            </a:r>
            <a:r>
              <a:rPr lang="en-GB" sz="8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Customer visits store and collects the order.</a:t>
            </a:r>
            <a:endParaRPr sz="8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159" name="Google Shape;2159;p145"/>
          <p:cNvPicPr preferRelativeResize="0"/>
          <p:nvPr/>
        </p:nvPicPr>
        <p:blipFill rotWithShape="1">
          <a:blip r:embed="rId7"/>
          <a:srcRect l="10609" r="10507"/>
          <a:stretch>
            <a:fillRect/>
          </a:stretch>
        </p:blipFill>
        <p:spPr>
          <a:xfrm flipH="1">
            <a:off x="6733510" y="1049034"/>
            <a:ext cx="1068686" cy="84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14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63106" y="1678713"/>
            <a:ext cx="977299" cy="5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145"/>
          <p:cNvSpPr txBox="1"/>
          <p:nvPr/>
        </p:nvSpPr>
        <p:spPr>
          <a:xfrm>
            <a:off x="6782002" y="2486500"/>
            <a:ext cx="11493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</a:t>
            </a:r>
            <a:endParaRPr sz="800" b="1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62" name="Google Shape;2162;p145"/>
          <p:cNvSpPr/>
          <p:nvPr/>
        </p:nvSpPr>
        <p:spPr>
          <a:xfrm>
            <a:off x="6145510" y="3109157"/>
            <a:ext cx="426600" cy="1569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163" name="Google Shape;2163;p145"/>
          <p:cNvSpPr/>
          <p:nvPr/>
        </p:nvSpPr>
        <p:spPr>
          <a:xfrm>
            <a:off x="6153802" y="1297514"/>
            <a:ext cx="152700" cy="1968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4" name="Google Shape;2164;p145"/>
          <p:cNvSpPr/>
          <p:nvPr/>
        </p:nvSpPr>
        <p:spPr>
          <a:xfrm>
            <a:off x="6145510" y="1297514"/>
            <a:ext cx="426600" cy="1569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165" name="Google Shape;2165;p145"/>
          <p:cNvSpPr txBox="1"/>
          <p:nvPr/>
        </p:nvSpPr>
        <p:spPr>
          <a:xfrm>
            <a:off x="794826" y="3446755"/>
            <a:ext cx="12894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1: </a:t>
            </a:r>
            <a:r>
              <a:rPr lang="en-GB" sz="8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browses Beepit.com or uses Beep App.</a:t>
            </a:r>
            <a:endParaRPr sz="8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66" name="Google Shape;2166;p145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Introduction (</a:t>
            </a:r>
            <a:r>
              <a:rPr lang="en-GB" sz="18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Cont.)</a:t>
            </a: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167" name="Google Shape;2167;p145"/>
          <p:cNvSpPr txBox="1"/>
          <p:nvPr/>
        </p:nvSpPr>
        <p:spPr>
          <a:xfrm>
            <a:off x="1500424" y="762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9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Beep Delivery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46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Light"/>
              <a:buNone/>
            </a:pPr>
            <a:fld id="{00000000-1234-1234-1234-123412341234}" type="slidenum">
              <a:rPr lang="en-GB"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7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74" name="Google Shape;2174;p146"/>
          <p:cNvSpPr txBox="1"/>
          <p:nvPr/>
        </p:nvSpPr>
        <p:spPr>
          <a:xfrm>
            <a:off x="-1" y="4897484"/>
            <a:ext cx="3439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 panose="02000000000000000000"/>
              <a:buNone/>
            </a:pP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175" name="Google Shape;2175;p146" descr="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8192343" y="122423"/>
            <a:ext cx="528600" cy="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46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StoreHub Automated Logistic Programme (SHALP)</a:t>
            </a: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177" name="Google Shape;2177;p146"/>
          <p:cNvPicPr preferRelativeResize="0"/>
          <p:nvPr/>
        </p:nvPicPr>
        <p:blipFill rotWithShape="1">
          <a:blip r:embed="rId2"/>
          <a:srcRect l="10609" r="10507"/>
          <a:stretch>
            <a:fillRect/>
          </a:stretch>
        </p:blipFill>
        <p:spPr>
          <a:xfrm flipH="1">
            <a:off x="2975702" y="1626056"/>
            <a:ext cx="3183843" cy="2269690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46"/>
          <p:cNvSpPr/>
          <p:nvPr/>
        </p:nvSpPr>
        <p:spPr>
          <a:xfrm>
            <a:off x="624089" y="1044285"/>
            <a:ext cx="2046300" cy="99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Merchants can choose to use </a:t>
            </a: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SHALP</a:t>
            </a: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or </a:t>
            </a: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Self-delivery</a:t>
            </a: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fulfill Beep Delivery orders. 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79" name="Google Shape;2179;p146"/>
          <p:cNvSpPr/>
          <p:nvPr/>
        </p:nvSpPr>
        <p:spPr>
          <a:xfrm>
            <a:off x="624094" y="2166797"/>
            <a:ext cx="2046300" cy="225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Powered by: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 panose="02000000000000000000"/>
              <a:buChar char="●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Fleet (StoreHub In-house Beep riders)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 panose="02000000000000000000"/>
              <a:buChar char="●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Logistic partners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85800" marR="0" lvl="1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 panose="02000000000000000000"/>
              <a:buChar char="○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GoGet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85800" marR="0" lvl="1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 panose="02000000000000000000"/>
              <a:buChar char="○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Lalamove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85800" marR="0" lvl="1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 panose="02000000000000000000"/>
              <a:buChar char="○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Borzo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85800" marR="0" lvl="1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 panose="02000000000000000000"/>
              <a:buChar char="○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Pandago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80" name="Google Shape;2180;p146"/>
          <p:cNvSpPr/>
          <p:nvPr/>
        </p:nvSpPr>
        <p:spPr>
          <a:xfrm>
            <a:off x="6402169" y="1704150"/>
            <a:ext cx="2046300" cy="1426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Coverage: 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Klang Valley, Penang &amp; Johor 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Operation hours: 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9am - 9pm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81" name="Google Shape;2181;p146"/>
          <p:cNvSpPr txBox="1"/>
          <p:nvPr/>
        </p:nvSpPr>
        <p:spPr>
          <a:xfrm>
            <a:off x="1675641" y="4643456"/>
            <a:ext cx="5459603" cy="312302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is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US" altLang="zh-CN" sz="1200" b="1" u="sng" dirty="0">
                <a:solidFill>
                  <a:srgbClr val="0097A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 panose="02000000000000000000"/>
                <a:hlinkClick r:id="rId3"/>
              </a:rPr>
              <a:t>Delivery Arrangements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| </a:t>
            </a:r>
            <a:r>
              <a:rPr lang="en-US" altLang="zh-CN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Delivery Radius </a:t>
            </a:r>
            <a:r>
              <a:rPr lang="zh-CN" altLang="en-US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&amp; </a:t>
            </a:r>
            <a:r>
              <a:rPr lang="en-US" altLang="zh-CN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Fee</a:t>
            </a:r>
            <a:r>
              <a:rPr lang="en-US" altLang="zh-CN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more 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details.</a:t>
            </a:r>
            <a:endParaRPr sz="900" b="1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82" name="Google Shape;2182;p146"/>
          <p:cNvSpPr txBox="1"/>
          <p:nvPr/>
        </p:nvSpPr>
        <p:spPr>
          <a:xfrm>
            <a:off x="1500424" y="762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9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Beep Delivery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7" name="Google Shape;2187;p147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47"/>
          <p:cNvSpPr txBox="1"/>
          <p:nvPr/>
        </p:nvSpPr>
        <p:spPr>
          <a:xfrm>
            <a:off x="539553" y="3507854"/>
            <a:ext cx="3877800" cy="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Webstore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89" name="Google Shape;2189;p147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08275" y="4589275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90" name="Google Shape;2190;p147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1" name="Google Shape;2191;p147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TRUE</a:t>
            </a:r>
            <a:endParaRPr lang="en-GB"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48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Light"/>
              <a:buNone/>
            </a:pPr>
            <a:fld id="{00000000-1234-1234-1234-123412341234}" type="slidenum">
              <a:rPr lang="en-GB" sz="7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7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7" name="Google Shape;2197;p148"/>
          <p:cNvSpPr txBox="1"/>
          <p:nvPr/>
        </p:nvSpPr>
        <p:spPr>
          <a:xfrm>
            <a:off x="-1" y="4897484"/>
            <a:ext cx="3439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 panose="02000000000000000000"/>
              <a:buNone/>
            </a:pP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198" name="Google Shape;2198;p148" descr="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8192343" y="122423"/>
            <a:ext cx="528600" cy="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148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200" name="Google Shape;2200;p148"/>
          <p:cNvSpPr/>
          <p:nvPr/>
        </p:nvSpPr>
        <p:spPr>
          <a:xfrm>
            <a:off x="5558400" y="1246650"/>
            <a:ext cx="2367900" cy="27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 panose="02000000000000000000"/>
              <a:buChar char="●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Customers can order from merchant’s Webstore store using merchant’s </a:t>
            </a: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own brand URL.</a:t>
            </a:r>
            <a:b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 panose="02000000000000000000"/>
              <a:buChar char="●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Ordering to payment all done online.</a:t>
            </a:r>
            <a:b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 panose="02000000000000000000"/>
              <a:buChar char="●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Fully integrated reporting from sales &amp; inventory to customer data analytics. </a:t>
            </a: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01" name="Google Shape;2201;p148"/>
          <p:cNvSpPr txBox="1"/>
          <p:nvPr/>
        </p:nvSpPr>
        <p:spPr>
          <a:xfrm>
            <a:off x="1675641" y="4643456"/>
            <a:ext cx="5437200" cy="25146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Articles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more 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details.</a:t>
            </a:r>
            <a:endParaRPr sz="900" b="1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03" name="Google Shape;2203;p148"/>
          <p:cNvSpPr/>
          <p:nvPr/>
        </p:nvSpPr>
        <p:spPr>
          <a:xfrm>
            <a:off x="1039911" y="1134933"/>
            <a:ext cx="1969505" cy="73218"/>
          </a:xfrm>
          <a:prstGeom prst="rect">
            <a:avLst/>
          </a:prstGeom>
          <a:solidFill>
            <a:srgbClr val="FC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900" dirty="0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</a:t>
            </a:r>
            <a:r>
              <a:rPr lang="en-MY" sz="900" dirty="0" err="1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merchandise.storehub.me</a:t>
            </a:r>
            <a:r>
              <a:rPr lang="en-MY" sz="900" dirty="0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/</a:t>
            </a:r>
            <a:endParaRPr sz="900" dirty="0">
              <a:solidFill>
                <a:srgbClr val="0097A7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04" name="Google Shape;2204;p148"/>
          <p:cNvSpPr txBox="1"/>
          <p:nvPr/>
        </p:nvSpPr>
        <p:spPr>
          <a:xfrm>
            <a:off x="1500424" y="762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9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Webstore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74" y="1331889"/>
            <a:ext cx="3803683" cy="31757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9" name="Google Shape;2209;p149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149"/>
          <p:cNvSpPr txBox="1"/>
          <p:nvPr/>
        </p:nvSpPr>
        <p:spPr>
          <a:xfrm>
            <a:off x="539553" y="3507854"/>
            <a:ext cx="387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 i="0" u="none" strike="noStrike" cap="none" dirty="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Membership</a:t>
            </a:r>
            <a:endParaRPr sz="11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1" name="Google Shape;2211;p14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08275" y="4589275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12" name="Google Shape;2212;p149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load_post_object_v2_22247434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12" y="1487345"/>
            <a:ext cx="1895475" cy="3048000"/>
          </a:xfrm>
          <a:prstGeom prst="rect">
            <a:avLst/>
          </a:prstGeom>
        </p:spPr>
      </p:pic>
      <p:sp>
        <p:nvSpPr>
          <p:cNvPr id="512" name="Google Shape;512;p8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3" name="Google Shape;513;p88"/>
          <p:cNvSpPr txBox="1">
            <a:spLocks noGrp="1"/>
          </p:cNvSpPr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4" name="Google Shape;514;p88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15" name="Google Shape;515;p88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Promotions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16" name="Google Shape;516;p88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Reports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517" name="Google Shape;517;p88"/>
          <p:cNvCxnSpPr>
            <a:endCxn id="524" idx="3"/>
          </p:cNvCxnSpPr>
          <p:nvPr/>
        </p:nvCxnSpPr>
        <p:spPr>
          <a:xfrm flipH="1">
            <a:off x="3304053" y="4032011"/>
            <a:ext cx="1893013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triangle" w="sm" len="sm"/>
          </a:ln>
        </p:spPr>
      </p:cxnSp>
      <p:grpSp>
        <p:nvGrpSpPr>
          <p:cNvPr id="518" name="Google Shape;518;p88"/>
          <p:cNvGrpSpPr/>
          <p:nvPr/>
        </p:nvGrpSpPr>
        <p:grpSpPr>
          <a:xfrm>
            <a:off x="4405632" y="2588166"/>
            <a:ext cx="2994459" cy="1923686"/>
            <a:chOff x="5616679" y="3548659"/>
            <a:chExt cx="7206881" cy="1716504"/>
          </a:xfrm>
        </p:grpSpPr>
        <p:sp>
          <p:nvSpPr>
            <p:cNvPr id="519" name="Google Shape;519;p88"/>
            <p:cNvSpPr/>
            <p:nvPr/>
          </p:nvSpPr>
          <p:spPr>
            <a:xfrm>
              <a:off x="5616679" y="3671562"/>
              <a:ext cx="7107000" cy="1593600"/>
            </a:xfrm>
            <a:prstGeom prst="round2DiagRect">
              <a:avLst>
                <a:gd name="adj1" fmla="val 6325"/>
                <a:gd name="adj2" fmla="val 0"/>
              </a:avLst>
            </a:prstGeom>
            <a:solidFill>
              <a:srgbClr val="FFFFFF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0" name="Google Shape;520;p88"/>
            <p:cNvSpPr txBox="1"/>
            <p:nvPr/>
          </p:nvSpPr>
          <p:spPr>
            <a:xfrm>
              <a:off x="5716560" y="3937669"/>
              <a:ext cx="7107000" cy="11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boto" panose="02000000000000000000"/>
                <a:buChar char="●"/>
              </a:pPr>
              <a:r>
                <a:rPr lang="en-GB" sz="10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Promotion report helps business to understand frequency of promotions applied, measure the effectiveness of promotions &amp; ease the process of calculating cost of promotions. </a:t>
              </a:r>
              <a:endParaRPr sz="1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521" name="Google Shape;521;p88"/>
            <p:cNvSpPr/>
            <p:nvPr/>
          </p:nvSpPr>
          <p:spPr>
            <a:xfrm>
              <a:off x="7130913" y="3548659"/>
              <a:ext cx="4278300" cy="2577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Promotions Report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pic>
        <p:nvPicPr>
          <p:cNvPr id="522" name="Google Shape;522;p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41650" y="2214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88"/>
          <p:cNvSpPr/>
          <p:nvPr/>
        </p:nvSpPr>
        <p:spPr>
          <a:xfrm>
            <a:off x="1459725" y="3899925"/>
            <a:ext cx="1844328" cy="264172"/>
          </a:xfrm>
          <a:prstGeom prst="rect">
            <a:avLst/>
          </a:prstGeom>
          <a:noFill/>
          <a:ln w="19050" cap="flat" cmpd="sng">
            <a:solidFill>
              <a:srgbClr val="637D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50"/>
          <p:cNvSpPr txBox="1"/>
          <p:nvPr/>
        </p:nvSpPr>
        <p:spPr>
          <a:xfrm>
            <a:off x="-1" y="4897484"/>
            <a:ext cx="3439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 panose="02000000000000000000"/>
              <a:buNone/>
            </a:pP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218" name="Google Shape;2218;p150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4740" y="148073"/>
            <a:ext cx="525624" cy="5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50"/>
          <p:cNvSpPr txBox="1"/>
          <p:nvPr/>
        </p:nvSpPr>
        <p:spPr>
          <a:xfrm>
            <a:off x="0" y="4924178"/>
            <a:ext cx="3335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SMS = Short Message Service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28" name="Google Shape;2228;p150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zh-CN" sz="1800" b="1" dirty="0">
                <a:solidFill>
                  <a:srgbClr val="2F2922"/>
                </a:solidFill>
                <a:latin typeface="Signika" charset="0"/>
                <a:ea typeface="Signika" charset="0"/>
                <a:cs typeface="Signika" charset="0"/>
                <a:sym typeface="Arial" panose="020B0604020202020204"/>
              </a:rPr>
              <a:t>Introduction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9" name="Google Shape;2229;p150"/>
          <p:cNvSpPr txBox="1"/>
          <p:nvPr/>
        </p:nvSpPr>
        <p:spPr>
          <a:xfrm>
            <a:off x="1550483" y="20400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 i="0" u="none" strike="noStrike" cap="none" dirty="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Membership</a:t>
            </a:r>
            <a:endParaRPr sz="11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3" name="Google Shape;2233;p150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" name="Google Shape;2201;p148"/>
          <p:cNvSpPr txBox="1"/>
          <p:nvPr/>
        </p:nvSpPr>
        <p:spPr>
          <a:xfrm>
            <a:off x="1675641" y="4643456"/>
            <a:ext cx="5437200" cy="25146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Articles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more 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details.</a:t>
            </a:r>
            <a:endParaRPr sz="900" b="1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3" name="Picture 2" descr="upload_post_object_v2_4917449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84" y="1568729"/>
            <a:ext cx="2430688" cy="1750379"/>
          </a:xfrm>
          <a:prstGeom prst="rect">
            <a:avLst/>
          </a:prstGeom>
        </p:spPr>
      </p:pic>
      <p:pic>
        <p:nvPicPr>
          <p:cNvPr id="4" name="Picture 3" descr="upload_post_object_v2_2364494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222" y="923499"/>
            <a:ext cx="4549373" cy="3296471"/>
          </a:xfrm>
          <a:prstGeom prst="rect">
            <a:avLst/>
          </a:prstGeom>
        </p:spPr>
      </p:pic>
      <p:sp>
        <p:nvSpPr>
          <p:cNvPr id="2165" name="Google Shape;2165;p145"/>
          <p:cNvSpPr txBox="1"/>
          <p:nvPr/>
        </p:nvSpPr>
        <p:spPr>
          <a:xfrm>
            <a:off x="656621" y="3446755"/>
            <a:ext cx="2126014" cy="40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1: </a:t>
            </a:r>
            <a:r>
              <a:rPr lang="en-GB" sz="8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</a:t>
            </a:r>
            <a:r>
              <a:rPr lang="en-US" altLang="zh-CN" sz="80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 panose="02000000000000000000"/>
              </a:rPr>
              <a:t>scans</a:t>
            </a:r>
            <a:r>
              <a:rPr lang="en-GB" altLang="zh-CN" sz="80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 panose="02000000000000000000"/>
              </a:rPr>
              <a:t> </a:t>
            </a:r>
            <a:r>
              <a:rPr lang="en-US" altLang="zh-CN" sz="80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 panose="02000000000000000000"/>
              </a:rPr>
              <a:t>and</a:t>
            </a:r>
            <a:r>
              <a:rPr lang="en-GB" altLang="zh-CN" sz="80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 panose="02000000000000000000"/>
              </a:rPr>
              <a:t> </a:t>
            </a:r>
            <a:r>
              <a:rPr lang="en-US" altLang="zh-CN" sz="80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 panose="02000000000000000000"/>
              </a:rPr>
              <a:t>join</a:t>
            </a:r>
            <a:r>
              <a:rPr lang="en-GB" altLang="zh-CN" sz="80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 panose="02000000000000000000"/>
              </a:rPr>
              <a:t> </a:t>
            </a:r>
            <a:r>
              <a:rPr lang="en-US" altLang="zh-CN" sz="80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 panose="02000000000000000000"/>
              </a:rPr>
              <a:t>Membership!</a:t>
            </a:r>
            <a:endParaRPr sz="8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" name="Google Shape;2165;p145"/>
          <p:cNvSpPr txBox="1"/>
          <p:nvPr/>
        </p:nvSpPr>
        <p:spPr>
          <a:xfrm>
            <a:off x="5042922" y="4219941"/>
            <a:ext cx="1938230" cy="40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</a:t>
            </a:r>
            <a:r>
              <a:rPr lang="en-US" altLang="zh-CN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r>
              <a:rPr lang="en-GB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</a:t>
            </a:r>
            <a:r>
              <a:rPr lang="en-US" altLang="zh-CN" sz="8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Becomes</a:t>
            </a:r>
            <a:r>
              <a:rPr lang="en-US" altLang="zh-CN" sz="800" b="1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 member!</a:t>
            </a:r>
            <a:endParaRPr sz="8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50"/>
          <p:cNvSpPr txBox="1"/>
          <p:nvPr/>
        </p:nvSpPr>
        <p:spPr>
          <a:xfrm>
            <a:off x="-1" y="4897484"/>
            <a:ext cx="3439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 panose="02000000000000000000"/>
              <a:buNone/>
            </a:pP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218" name="Google Shape;2218;p150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4740" y="148073"/>
            <a:ext cx="525624" cy="5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50"/>
          <p:cNvSpPr txBox="1"/>
          <p:nvPr/>
        </p:nvSpPr>
        <p:spPr>
          <a:xfrm>
            <a:off x="0" y="4924178"/>
            <a:ext cx="3335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SMS = Short Message Service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28" name="Google Shape;2228;p150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9" name="Google Shape;2229;p150"/>
          <p:cNvSpPr txBox="1"/>
          <p:nvPr/>
        </p:nvSpPr>
        <p:spPr>
          <a:xfrm>
            <a:off x="1550483" y="20400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 i="0" u="none" strike="noStrike" cap="none" dirty="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Membership</a:t>
            </a:r>
            <a:endParaRPr sz="11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3" name="Google Shape;2233;p150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" name="Google Shape;820;p69"/>
          <p:cNvSpPr/>
          <p:nvPr/>
        </p:nvSpPr>
        <p:spPr>
          <a:xfrm>
            <a:off x="4794075" y="3425230"/>
            <a:ext cx="820500" cy="757500"/>
          </a:xfrm>
          <a:prstGeom prst="roundRect">
            <a:avLst>
              <a:gd name="adj" fmla="val 1352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3" name="Google Shape;821;p69"/>
          <p:cNvSpPr/>
          <p:nvPr/>
        </p:nvSpPr>
        <p:spPr>
          <a:xfrm>
            <a:off x="448975" y="1533630"/>
            <a:ext cx="820500" cy="757500"/>
          </a:xfrm>
          <a:prstGeom prst="roundRect">
            <a:avLst>
              <a:gd name="adj" fmla="val 1352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5" name="Google Shape;823;p69"/>
          <p:cNvSpPr/>
          <p:nvPr/>
        </p:nvSpPr>
        <p:spPr>
          <a:xfrm>
            <a:off x="462375" y="3461343"/>
            <a:ext cx="820500" cy="757500"/>
          </a:xfrm>
          <a:prstGeom prst="roundRect">
            <a:avLst>
              <a:gd name="adj" fmla="val 1352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6" name="Google Shape;824;p69"/>
          <p:cNvSpPr txBox="1"/>
          <p:nvPr/>
        </p:nvSpPr>
        <p:spPr>
          <a:xfrm>
            <a:off x="1340200" y="3420344"/>
            <a:ext cx="30924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MY" sz="1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 ExtraBold"/>
              </a:rPr>
              <a:t>Birthday Promos</a:t>
            </a:r>
            <a:endParaRPr lang="en-MY" sz="1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 ExtraBold"/>
            </a:endParaRPr>
          </a:p>
          <a:p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 ExtraBold"/>
            </a:endParaRPr>
          </a:p>
          <a:p>
            <a:r>
              <a:rPr lang="en-MY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" panose="020B0606030504020204"/>
              </a:rPr>
              <a:t>Treat your customers to a special discount on their birthday month</a:t>
            </a:r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" panose="020B0606030504020204"/>
            </a:endParaRPr>
          </a:p>
        </p:txBody>
      </p:sp>
      <p:sp>
        <p:nvSpPr>
          <p:cNvPr id="7" name="Google Shape;825;p69"/>
          <p:cNvSpPr/>
          <p:nvPr/>
        </p:nvSpPr>
        <p:spPr>
          <a:xfrm>
            <a:off x="4794075" y="2504849"/>
            <a:ext cx="820500" cy="757500"/>
          </a:xfrm>
          <a:prstGeom prst="roundRect">
            <a:avLst>
              <a:gd name="adj" fmla="val 1352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8" name="Google Shape;826;p69"/>
          <p:cNvSpPr txBox="1"/>
          <p:nvPr/>
        </p:nvSpPr>
        <p:spPr>
          <a:xfrm>
            <a:off x="5579784" y="2479525"/>
            <a:ext cx="30924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MY" sz="1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 ExtraBold"/>
              </a:rPr>
              <a:t>Cashback</a:t>
            </a:r>
            <a:endParaRPr lang="en-MY" sz="1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 ExtraBold"/>
            </a:endParaRPr>
          </a:p>
          <a:p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 ExtraBold"/>
            </a:endParaRPr>
          </a:p>
          <a:p>
            <a:r>
              <a:rPr lang="en-MY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Poppins" panose="00000500000000000000"/>
              </a:rPr>
              <a:t>Gain cashback on every order to save on the next purchase</a:t>
            </a:r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" panose="020B0606030504020204"/>
            </a:endParaRPr>
          </a:p>
        </p:txBody>
      </p:sp>
      <p:sp>
        <p:nvSpPr>
          <p:cNvPr id="9" name="Google Shape;827;p69"/>
          <p:cNvSpPr/>
          <p:nvPr/>
        </p:nvSpPr>
        <p:spPr>
          <a:xfrm>
            <a:off x="448975" y="2504849"/>
            <a:ext cx="820500" cy="757500"/>
          </a:xfrm>
          <a:prstGeom prst="roundRect">
            <a:avLst>
              <a:gd name="adj" fmla="val 1352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10" name="Google Shape;828;p69"/>
          <p:cNvSpPr txBox="1"/>
          <p:nvPr/>
        </p:nvSpPr>
        <p:spPr>
          <a:xfrm>
            <a:off x="1282875" y="2448625"/>
            <a:ext cx="31671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MY" sz="1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 ExtraBold"/>
              </a:rPr>
              <a:t>Discounts &amp; Promotions</a:t>
            </a:r>
            <a:endParaRPr lang="en-MY" sz="1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 ExtraBold"/>
            </a:endParaRPr>
          </a:p>
          <a:p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 ExtraBold"/>
            </a:endParaRPr>
          </a:p>
          <a:p>
            <a:r>
              <a:rPr lang="en-MY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" panose="020B0606030504020204"/>
              </a:rPr>
              <a:t>Boost returning customers with permanent or time-sensitive discounts</a:t>
            </a:r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" panose="020B0606030504020204"/>
            </a:endParaRPr>
          </a:p>
        </p:txBody>
      </p:sp>
      <p:sp>
        <p:nvSpPr>
          <p:cNvPr id="11" name="Google Shape;829;p69"/>
          <p:cNvSpPr txBox="1"/>
          <p:nvPr/>
        </p:nvSpPr>
        <p:spPr>
          <a:xfrm>
            <a:off x="5627975" y="3369006"/>
            <a:ext cx="3092400" cy="954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MY" sz="1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 ExtraBold"/>
              </a:rPr>
              <a:t>Free Gifts</a:t>
            </a:r>
            <a:endParaRPr lang="en-MY" sz="1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 ExtraBold"/>
            </a:endParaRPr>
          </a:p>
          <a:p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 ExtraBold"/>
            </a:endParaRPr>
          </a:p>
          <a:p>
            <a:r>
              <a:rPr lang="en-MY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" panose="020B0606030504020204"/>
              </a:rPr>
              <a:t>Give out free items when your customers achieve certain milestones</a:t>
            </a:r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" panose="020B0606030504020204"/>
            </a:endParaRPr>
          </a:p>
          <a:p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" panose="020B0606030504020204"/>
            </a:endParaRPr>
          </a:p>
        </p:txBody>
      </p:sp>
      <p:sp>
        <p:nvSpPr>
          <p:cNvPr id="12" name="Google Shape;830;p69"/>
          <p:cNvSpPr/>
          <p:nvPr/>
        </p:nvSpPr>
        <p:spPr>
          <a:xfrm>
            <a:off x="4794075" y="1480880"/>
            <a:ext cx="820500" cy="757500"/>
          </a:xfrm>
          <a:prstGeom prst="roundRect">
            <a:avLst>
              <a:gd name="adj" fmla="val 1352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13" name="Google Shape;831;p69"/>
          <p:cNvSpPr txBox="1"/>
          <p:nvPr/>
        </p:nvSpPr>
        <p:spPr>
          <a:xfrm>
            <a:off x="5579784" y="1424656"/>
            <a:ext cx="30924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MY" sz="1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 ExtraBold"/>
              </a:rPr>
              <a:t>Welcome Rewards</a:t>
            </a:r>
            <a:br>
              <a:rPr lang="en-MY" sz="1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 ExtraBold"/>
              </a:rPr>
            </a:br>
            <a:endParaRPr lang="en-MY" sz="1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 ExtraBold"/>
            </a:endParaRPr>
          </a:p>
          <a:p>
            <a:r>
              <a:rPr lang="en-MY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" panose="020B0606030504020204"/>
              </a:rPr>
              <a:t>Get your customers to sign up for your loyalty program with a discount or freebie</a:t>
            </a:r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" panose="020B0606030504020204"/>
            </a:endParaRPr>
          </a:p>
        </p:txBody>
      </p:sp>
      <p:pic>
        <p:nvPicPr>
          <p:cNvPr id="14" name="Google Shape;832;p6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8975" y="2398762"/>
            <a:ext cx="907873" cy="90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33;p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8975" y="3399542"/>
            <a:ext cx="907873" cy="90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34;p6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807951" y="3388467"/>
            <a:ext cx="953150" cy="9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35;p6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687650" y="2351724"/>
            <a:ext cx="1033349" cy="10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36;p69"/>
          <p:cNvPicPr preferRelativeResize="0"/>
          <p:nvPr/>
        </p:nvPicPr>
        <p:blipFill rotWithShape="1">
          <a:blip r:embed="rId6"/>
          <a:srcRect l="14220" t="11727" r="11013" b="22977"/>
          <a:stretch>
            <a:fillRect/>
          </a:stretch>
        </p:blipFill>
        <p:spPr>
          <a:xfrm>
            <a:off x="4572000" y="1439405"/>
            <a:ext cx="1264627" cy="88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37;p6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18688" y="1434509"/>
            <a:ext cx="907874" cy="90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21;p69"/>
          <p:cNvSpPr/>
          <p:nvPr/>
        </p:nvSpPr>
        <p:spPr>
          <a:xfrm>
            <a:off x="304530" y="911919"/>
            <a:ext cx="8153743" cy="419115"/>
          </a:xfrm>
          <a:prstGeom prst="roundRect">
            <a:avLst>
              <a:gd name="adj" fmla="val 1352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23" name="Google Shape;822;p69"/>
          <p:cNvSpPr txBox="1"/>
          <p:nvPr/>
        </p:nvSpPr>
        <p:spPr>
          <a:xfrm>
            <a:off x="1241248" y="1523365"/>
            <a:ext cx="30924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MY" sz="1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 ExtraBold"/>
              </a:rPr>
              <a:t>Points-based Rewards</a:t>
            </a:r>
            <a:endParaRPr lang="en-MY" sz="1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 ExtraBold"/>
            </a:endParaRPr>
          </a:p>
          <a:p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 ExtraBold"/>
            </a:endParaRPr>
          </a:p>
          <a:p>
            <a:r>
              <a:rPr lang="en-MY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" panose="020B0606030504020204"/>
              </a:rPr>
              <a:t>Customers earn points with every order and exchange them for rewards</a:t>
            </a:r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" panose="020B0606030504020204"/>
            </a:endParaRPr>
          </a:p>
        </p:txBody>
      </p:sp>
      <p:sp>
        <p:nvSpPr>
          <p:cNvPr id="4" name="Google Shape;822;p69"/>
          <p:cNvSpPr txBox="1"/>
          <p:nvPr/>
        </p:nvSpPr>
        <p:spPr>
          <a:xfrm>
            <a:off x="3547728" y="927720"/>
            <a:ext cx="1342576" cy="400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MY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pen Sans ExtraBold"/>
              </a:rPr>
              <a:t>Membership</a:t>
            </a:r>
            <a:endParaRPr lang="en-MY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Open Sans" panose="020B0606030504020204"/>
            </a:endParaRPr>
          </a:p>
        </p:txBody>
      </p:sp>
      <p:sp>
        <p:nvSpPr>
          <p:cNvPr id="24" name="Google Shape;2201;p148"/>
          <p:cNvSpPr txBox="1"/>
          <p:nvPr/>
        </p:nvSpPr>
        <p:spPr>
          <a:xfrm>
            <a:off x="1688784" y="4585863"/>
            <a:ext cx="5437200" cy="25146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8"/>
              </a:rPr>
              <a:t>Articles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more 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details.</a:t>
            </a:r>
            <a:endParaRPr sz="900" b="1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21;p69"/>
          <p:cNvSpPr/>
          <p:nvPr/>
        </p:nvSpPr>
        <p:spPr>
          <a:xfrm>
            <a:off x="6154839" y="1392323"/>
            <a:ext cx="2775029" cy="2913459"/>
          </a:xfrm>
          <a:prstGeom prst="roundRect">
            <a:avLst>
              <a:gd name="adj" fmla="val 13524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2217" name="Google Shape;2217;p150"/>
          <p:cNvSpPr txBox="1"/>
          <p:nvPr/>
        </p:nvSpPr>
        <p:spPr>
          <a:xfrm>
            <a:off x="-1" y="4897484"/>
            <a:ext cx="3439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 panose="02000000000000000000"/>
              <a:buNone/>
            </a:pP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218" name="Google Shape;2218;p150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4740" y="148073"/>
            <a:ext cx="525624" cy="5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Google Shape;2228;p150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Membership Insights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9" name="Google Shape;2229;p150"/>
          <p:cNvSpPr txBox="1"/>
          <p:nvPr/>
        </p:nvSpPr>
        <p:spPr>
          <a:xfrm>
            <a:off x="1550483" y="20400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 i="0" u="none" strike="noStrike" cap="none" dirty="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Membership</a:t>
            </a:r>
            <a:endParaRPr sz="11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3" name="Google Shape;2233;p150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3" y="927898"/>
            <a:ext cx="5691851" cy="3673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154839" y="1517020"/>
            <a:ext cx="2855431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sz="1000" b="0" i="0" dirty="0">
                <a:solidFill>
                  <a:srgbClr val="1A1A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Gain valuable insights about your members, such as:</a:t>
            </a:r>
            <a:endParaRPr lang="en-MY" sz="1000" b="0" i="0" dirty="0">
              <a:solidFill>
                <a:srgbClr val="1A1A1A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MY" sz="1000" b="0" i="0" dirty="0">
                <a:solidFill>
                  <a:srgbClr val="1A1A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Percentage of Member Transactions and Member Sales.</a:t>
            </a:r>
            <a:endParaRPr lang="en-MY" sz="1000" b="0" i="0" dirty="0">
              <a:solidFill>
                <a:srgbClr val="1A1A1A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MY" sz="1000" b="0" i="0" dirty="0">
                <a:solidFill>
                  <a:srgbClr val="1A1A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Average Lifetime Value of Members vs Non-Members.</a:t>
            </a:r>
            <a:endParaRPr lang="en-MY" sz="1000" b="0" i="0" dirty="0">
              <a:solidFill>
                <a:srgbClr val="1A1A1A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MY" sz="1000" b="0" i="0" dirty="0">
                <a:solidFill>
                  <a:srgbClr val="1A1A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Redemption rates for Rewards, Points, and Cashback.</a:t>
            </a:r>
            <a:endParaRPr lang="en-MY" sz="1000" b="0" i="0" dirty="0">
              <a:solidFill>
                <a:srgbClr val="1A1A1A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MY" sz="1000" b="0" i="0" dirty="0">
                <a:solidFill>
                  <a:srgbClr val="1A1A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 5 spenders and other detailed performance metrics</a:t>
            </a:r>
            <a:endParaRPr lang="en-MY" sz="1000" b="0" i="0" dirty="0">
              <a:solidFill>
                <a:srgbClr val="1A1A1A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Google Shape;2201;p148"/>
          <p:cNvSpPr txBox="1"/>
          <p:nvPr/>
        </p:nvSpPr>
        <p:spPr>
          <a:xfrm>
            <a:off x="1719599" y="4726200"/>
            <a:ext cx="5437200" cy="2538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Articles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more 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details.</a:t>
            </a:r>
            <a:endParaRPr sz="900" b="1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1;p69"/>
          <p:cNvSpPr/>
          <p:nvPr/>
        </p:nvSpPr>
        <p:spPr>
          <a:xfrm>
            <a:off x="5201929" y="1295760"/>
            <a:ext cx="2958223" cy="1871738"/>
          </a:xfrm>
          <a:prstGeom prst="roundRect">
            <a:avLst>
              <a:gd name="adj" fmla="val 13524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2217" name="Google Shape;2217;p150"/>
          <p:cNvSpPr txBox="1"/>
          <p:nvPr/>
        </p:nvSpPr>
        <p:spPr>
          <a:xfrm>
            <a:off x="-1" y="4897484"/>
            <a:ext cx="3439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 panose="02000000000000000000"/>
              <a:buNone/>
            </a:pP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218" name="Google Shape;2218;p150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4740" y="148073"/>
            <a:ext cx="525624" cy="5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50"/>
          <p:cNvSpPr txBox="1"/>
          <p:nvPr/>
        </p:nvSpPr>
        <p:spPr>
          <a:xfrm>
            <a:off x="0" y="4924178"/>
            <a:ext cx="3335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SMS = Short Message Service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28" name="Google Shape;2228;p150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Rewards Settings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9" name="Google Shape;2229;p150"/>
          <p:cNvSpPr txBox="1"/>
          <p:nvPr/>
        </p:nvSpPr>
        <p:spPr>
          <a:xfrm>
            <a:off x="1550483" y="20400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 i="0" u="none" strike="noStrike" cap="none" dirty="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Membership</a:t>
            </a:r>
            <a:endParaRPr sz="11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3" name="Google Shape;2233;p150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07" y="1143232"/>
            <a:ext cx="4408903" cy="270313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201929" y="1505790"/>
            <a:ext cx="3092811" cy="145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MY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Customize each membership tier by setting the points earned, cashback, and exclusive benefits. </a:t>
            </a:r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MY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customers advance through the tiers, they can unlock greater rewards, encouraging loyalty and repeat visits merchants store.</a:t>
            </a:r>
            <a:endParaRPr lang="en-MY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Google Shape;2201;p148"/>
          <p:cNvSpPr txBox="1"/>
          <p:nvPr/>
        </p:nvSpPr>
        <p:spPr>
          <a:xfrm>
            <a:off x="1675641" y="4643456"/>
            <a:ext cx="5437200" cy="25146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Articles</a:t>
            </a:r>
            <a:r>
              <a:rPr lang="en-GB" sz="1200" b="1" dirty="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more 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details.</a:t>
            </a:r>
            <a:endParaRPr sz="900" b="1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50"/>
          <p:cNvSpPr txBox="1"/>
          <p:nvPr/>
        </p:nvSpPr>
        <p:spPr>
          <a:xfrm>
            <a:off x="-1" y="4897484"/>
            <a:ext cx="3439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 panose="02000000000000000000"/>
              <a:buNone/>
            </a:pP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218" name="Google Shape;2218;p150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4740" y="148073"/>
            <a:ext cx="525624" cy="5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50"/>
          <p:cNvSpPr txBox="1"/>
          <p:nvPr/>
        </p:nvSpPr>
        <p:spPr>
          <a:xfrm>
            <a:off x="0" y="4924178"/>
            <a:ext cx="3335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SMS = Short Message Service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28" name="Google Shape;2228;p150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Rewards Settings </a:t>
            </a:r>
            <a:r>
              <a:rPr lang="en-US" altLang="zh-CN" sz="1800" b="1" i="0" u="none" strike="noStrike" cap="none" dirty="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(Cont.)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9" name="Google Shape;2229;p150"/>
          <p:cNvSpPr txBox="1"/>
          <p:nvPr/>
        </p:nvSpPr>
        <p:spPr>
          <a:xfrm>
            <a:off x="1550483" y="20400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 i="0" u="none" strike="noStrike" cap="none" dirty="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Membership</a:t>
            </a:r>
            <a:endParaRPr sz="11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3" name="Google Shape;2233;p150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" name="Google Shape;2201;p148"/>
          <p:cNvSpPr txBox="1"/>
          <p:nvPr/>
        </p:nvSpPr>
        <p:spPr>
          <a:xfrm>
            <a:off x="1675641" y="4643456"/>
            <a:ext cx="5437200" cy="25146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Articles</a:t>
            </a:r>
            <a:r>
              <a:rPr lang="en-GB" sz="1200" b="1" dirty="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more 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details.</a:t>
            </a:r>
            <a:endParaRPr sz="900" b="1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3" name="Picture 2" descr="upload_post_object_v2_17457283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57" y="909114"/>
            <a:ext cx="4257433" cy="3637680"/>
          </a:xfrm>
          <a:prstGeom prst="rect">
            <a:avLst/>
          </a:prstGeom>
        </p:spPr>
      </p:pic>
      <p:sp>
        <p:nvSpPr>
          <p:cNvPr id="7" name="Google Shape;821;p69"/>
          <p:cNvSpPr/>
          <p:nvPr/>
        </p:nvSpPr>
        <p:spPr>
          <a:xfrm>
            <a:off x="416582" y="1918123"/>
            <a:ext cx="2454605" cy="435186"/>
          </a:xfrm>
          <a:prstGeom prst="roundRect">
            <a:avLst>
              <a:gd name="adj" fmla="val 13524"/>
            </a:avLst>
          </a:prstGeom>
          <a:noFill/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5" name="Google Shape;821;p69"/>
          <p:cNvSpPr/>
          <p:nvPr/>
        </p:nvSpPr>
        <p:spPr>
          <a:xfrm>
            <a:off x="4611786" y="1918127"/>
            <a:ext cx="2501045" cy="435176"/>
          </a:xfrm>
          <a:prstGeom prst="roundRect">
            <a:avLst>
              <a:gd name="adj" fmla="val 13524"/>
            </a:avLst>
          </a:prstGeom>
          <a:solidFill>
            <a:srgbClr val="FFFFFF">
              <a:alpha val="100000"/>
            </a:srgb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9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Set a threshold amount for customers to reach at each tier to unlock the next level.</a:t>
            </a:r>
            <a:endParaRPr sz="9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cxnSp>
        <p:nvCxnSpPr>
          <p:cNvPr id="8" name="Elbow Connector 7"/>
          <p:cNvCxnSpPr>
            <a:stCxn id="7" idx="3"/>
            <a:endCxn id="5" idx="1"/>
          </p:cNvCxnSpPr>
          <p:nvPr userDrawn="1"/>
        </p:nvCxnSpPr>
        <p:spPr>
          <a:xfrm>
            <a:off x="2871470" y="2136140"/>
            <a:ext cx="1740535" cy="3175"/>
          </a:xfrm>
          <a:prstGeom prst="bentConnector2">
            <a:avLst/>
          </a:prstGeom>
          <a:ln w="19050" cap="flat" cmpd="sng" algn="ctr">
            <a:solidFill>
              <a:srgbClr val="0070C0">
                <a:alpha val="100000"/>
              </a:srgb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Google Shape;821;p69"/>
          <p:cNvSpPr/>
          <p:nvPr/>
        </p:nvSpPr>
        <p:spPr>
          <a:xfrm>
            <a:off x="416600" y="2353303"/>
            <a:ext cx="2454605" cy="435186"/>
          </a:xfrm>
          <a:prstGeom prst="roundRect">
            <a:avLst>
              <a:gd name="adj" fmla="val 13524"/>
            </a:avLst>
          </a:prstGeom>
          <a:noFill/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10" name="Google Shape;821;p69"/>
          <p:cNvSpPr/>
          <p:nvPr/>
        </p:nvSpPr>
        <p:spPr>
          <a:xfrm>
            <a:off x="4611827" y="2353303"/>
            <a:ext cx="2501045" cy="435176"/>
          </a:xfrm>
          <a:prstGeom prst="roundRect">
            <a:avLst>
              <a:gd name="adj" fmla="val 13524"/>
            </a:avLst>
          </a:prstGeom>
          <a:solidFill>
            <a:srgbClr val="FFFFFF">
              <a:alpha val="100000"/>
            </a:srgb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9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Set how many points customers earn per spend to redeem for future vouchers.</a:t>
            </a:r>
            <a:endParaRPr sz="9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cxnSp>
        <p:nvCxnSpPr>
          <p:cNvPr id="11" name="Elbow Connector 10"/>
          <p:cNvCxnSpPr>
            <a:stCxn id="9" idx="3"/>
            <a:endCxn id="10" idx="1"/>
          </p:cNvCxnSpPr>
          <p:nvPr userDrawn="1"/>
        </p:nvCxnSpPr>
        <p:spPr>
          <a:xfrm>
            <a:off x="2871470" y="2571115"/>
            <a:ext cx="1740535" cy="3175"/>
          </a:xfrm>
          <a:prstGeom prst="bentConnector2">
            <a:avLst/>
          </a:prstGeom>
          <a:ln w="19050" cap="flat" cmpd="sng" algn="ctr">
            <a:solidFill>
              <a:srgbClr val="0070C0">
                <a:alpha val="100000"/>
              </a:srgb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Google Shape;821;p69"/>
          <p:cNvSpPr/>
          <p:nvPr/>
        </p:nvSpPr>
        <p:spPr>
          <a:xfrm>
            <a:off x="416600" y="2788479"/>
            <a:ext cx="2454605" cy="385650"/>
          </a:xfrm>
          <a:prstGeom prst="roundRect">
            <a:avLst>
              <a:gd name="adj" fmla="val 13524"/>
            </a:avLst>
          </a:prstGeom>
          <a:noFill/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13" name="Google Shape;821;p69"/>
          <p:cNvSpPr/>
          <p:nvPr/>
        </p:nvSpPr>
        <p:spPr>
          <a:xfrm>
            <a:off x="4611562" y="2788479"/>
            <a:ext cx="2501045" cy="435176"/>
          </a:xfrm>
          <a:prstGeom prst="roundRect">
            <a:avLst>
              <a:gd name="adj" fmla="val 13524"/>
            </a:avLst>
          </a:prstGeom>
          <a:solidFill>
            <a:srgbClr val="FFFFFF">
              <a:alpha val="100000"/>
            </a:srgb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9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Set cashback rewards for each tier</a:t>
            </a:r>
            <a:r>
              <a:rPr lang="en-US" altLang="zh-CN" sz="9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, </a:t>
            </a:r>
            <a:r>
              <a:rPr sz="9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offer higher amounts as customers progress.</a:t>
            </a:r>
            <a:endParaRPr sz="9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cxnSp>
        <p:nvCxnSpPr>
          <p:cNvPr id="14" name="Elbow Connector 13"/>
          <p:cNvCxnSpPr>
            <a:endCxn id="13" idx="1"/>
          </p:cNvCxnSpPr>
          <p:nvPr userDrawn="1"/>
        </p:nvCxnSpPr>
        <p:spPr>
          <a:xfrm>
            <a:off x="2870835" y="3002915"/>
            <a:ext cx="1740535" cy="3175"/>
          </a:xfrm>
          <a:prstGeom prst="bentConnector2">
            <a:avLst/>
          </a:prstGeom>
          <a:ln w="19050" cap="flat" cmpd="sng" algn="ctr">
            <a:solidFill>
              <a:srgbClr val="0070C0">
                <a:alpha val="100000"/>
              </a:srgb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load_post_object_v2_33966277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424" y="1239315"/>
            <a:ext cx="4439403" cy="2881343"/>
          </a:xfrm>
          <a:prstGeom prst="rect">
            <a:avLst/>
          </a:prstGeom>
        </p:spPr>
      </p:pic>
      <p:sp>
        <p:nvSpPr>
          <p:cNvPr id="2217" name="Google Shape;2217;p150"/>
          <p:cNvSpPr txBox="1"/>
          <p:nvPr/>
        </p:nvSpPr>
        <p:spPr>
          <a:xfrm>
            <a:off x="-1" y="4897484"/>
            <a:ext cx="3439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 panose="02000000000000000000"/>
              <a:buNone/>
            </a:pP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218" name="Google Shape;2218;p15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4740" y="148073"/>
            <a:ext cx="525624" cy="5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50"/>
          <p:cNvSpPr txBox="1"/>
          <p:nvPr/>
        </p:nvSpPr>
        <p:spPr>
          <a:xfrm>
            <a:off x="0" y="4924178"/>
            <a:ext cx="3335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SMS = Short Message Service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28" name="Google Shape;2228;p150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Rewards Settings </a:t>
            </a:r>
            <a:r>
              <a:rPr lang="en-US" altLang="zh-CN" sz="1800" b="1" i="0" u="none" strike="noStrike" cap="none" dirty="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(Cont.)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9" name="Google Shape;2229;p150"/>
          <p:cNvSpPr txBox="1"/>
          <p:nvPr/>
        </p:nvSpPr>
        <p:spPr>
          <a:xfrm>
            <a:off x="1550483" y="20400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 i="0" u="none" strike="noStrike" cap="none" dirty="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Membership</a:t>
            </a:r>
            <a:endParaRPr sz="11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3" name="Google Shape;2233;p150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" name="Google Shape;2201;p148"/>
          <p:cNvSpPr txBox="1"/>
          <p:nvPr/>
        </p:nvSpPr>
        <p:spPr>
          <a:xfrm>
            <a:off x="1675641" y="4643456"/>
            <a:ext cx="5437200" cy="25146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Articles</a:t>
            </a:r>
            <a:r>
              <a:rPr lang="en-GB" sz="1200" b="1" dirty="0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more 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details.</a:t>
            </a:r>
            <a:endParaRPr sz="900" b="1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" name="Google Shape;821;p69"/>
          <p:cNvSpPr/>
          <p:nvPr/>
        </p:nvSpPr>
        <p:spPr>
          <a:xfrm>
            <a:off x="259717" y="1298920"/>
            <a:ext cx="2454605" cy="738259"/>
          </a:xfrm>
          <a:prstGeom prst="roundRect">
            <a:avLst>
              <a:gd name="adj" fmla="val 13524"/>
            </a:avLst>
          </a:prstGeom>
          <a:noFill/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5" name="Google Shape;821;p69"/>
          <p:cNvSpPr/>
          <p:nvPr/>
        </p:nvSpPr>
        <p:spPr>
          <a:xfrm>
            <a:off x="5412622" y="747998"/>
            <a:ext cx="2501045" cy="1211946"/>
          </a:xfrm>
          <a:prstGeom prst="roundRect">
            <a:avLst>
              <a:gd name="adj" fmla="val 13524"/>
            </a:avLst>
          </a:prstGeom>
          <a:solidFill>
            <a:srgbClr val="FFFFFF">
              <a:alpha val="100000"/>
            </a:srgb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9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Link specific promotions to each tier so customers can earn rewards based on their tier level.</a:t>
            </a:r>
            <a:endParaRPr sz="9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900" i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Only the ‘Take Amount Off’ and ‘Take Percentage Off’ discount types are applicable for membership promotions.</a:t>
            </a:r>
            <a:endParaRPr sz="900" i="1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cxnSp>
        <p:nvCxnSpPr>
          <p:cNvPr id="8" name="Elbow Connector 7"/>
          <p:cNvCxnSpPr>
            <a:stCxn id="7" idx="3"/>
            <a:endCxn id="5" idx="1"/>
          </p:cNvCxnSpPr>
          <p:nvPr userDrawn="1"/>
        </p:nvCxnSpPr>
        <p:spPr>
          <a:xfrm flipV="1">
            <a:off x="2714625" y="1354455"/>
            <a:ext cx="2698115" cy="314325"/>
          </a:xfrm>
          <a:prstGeom prst="bentConnector3">
            <a:avLst>
              <a:gd name="adj1" fmla="val 50012"/>
            </a:avLst>
          </a:prstGeom>
          <a:ln w="19050" cap="flat" cmpd="sng" algn="ctr">
            <a:solidFill>
              <a:srgbClr val="0070C0">
                <a:alpha val="100000"/>
              </a:srgb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Google Shape;821;p69"/>
          <p:cNvSpPr/>
          <p:nvPr/>
        </p:nvSpPr>
        <p:spPr>
          <a:xfrm>
            <a:off x="259735" y="2155158"/>
            <a:ext cx="2454605" cy="682867"/>
          </a:xfrm>
          <a:prstGeom prst="roundRect">
            <a:avLst>
              <a:gd name="adj" fmla="val 13524"/>
            </a:avLst>
          </a:prstGeom>
          <a:noFill/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10" name="Google Shape;821;p69"/>
          <p:cNvSpPr/>
          <p:nvPr/>
        </p:nvSpPr>
        <p:spPr>
          <a:xfrm>
            <a:off x="5495224" y="2279040"/>
            <a:ext cx="2501045" cy="435176"/>
          </a:xfrm>
          <a:prstGeom prst="roundRect">
            <a:avLst>
              <a:gd name="adj" fmla="val 13524"/>
            </a:avLst>
          </a:prstGeom>
          <a:solidFill>
            <a:srgbClr val="FFFFFF">
              <a:alpha val="100000"/>
            </a:srgb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9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Set a pricebook for specific tiers to let customers enjoy exclusive rewards and pricing.</a:t>
            </a:r>
            <a:endParaRPr sz="9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cxnSp>
        <p:nvCxnSpPr>
          <p:cNvPr id="11" name="Elbow Connector 10"/>
          <p:cNvCxnSpPr>
            <a:stCxn id="9" idx="3"/>
            <a:endCxn id="10" idx="1"/>
          </p:cNvCxnSpPr>
          <p:nvPr userDrawn="1"/>
        </p:nvCxnSpPr>
        <p:spPr>
          <a:xfrm>
            <a:off x="2714625" y="2496820"/>
            <a:ext cx="2780665" cy="3175"/>
          </a:xfrm>
          <a:prstGeom prst="bentConnector2">
            <a:avLst/>
          </a:prstGeom>
          <a:ln w="19050" cap="flat" cmpd="sng" algn="ctr">
            <a:solidFill>
              <a:srgbClr val="0070C0">
                <a:alpha val="100000"/>
              </a:srgb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Google Shape;821;p69"/>
          <p:cNvSpPr/>
          <p:nvPr/>
        </p:nvSpPr>
        <p:spPr>
          <a:xfrm>
            <a:off x="259735" y="2953610"/>
            <a:ext cx="2454605" cy="385650"/>
          </a:xfrm>
          <a:prstGeom prst="roundRect">
            <a:avLst>
              <a:gd name="adj" fmla="val 13524"/>
            </a:avLst>
          </a:prstGeom>
          <a:noFill/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sp>
        <p:nvSpPr>
          <p:cNvPr id="13" name="Google Shape;821;p69"/>
          <p:cNvSpPr/>
          <p:nvPr/>
        </p:nvSpPr>
        <p:spPr>
          <a:xfrm>
            <a:off x="5495224" y="2928874"/>
            <a:ext cx="2501045" cy="435176"/>
          </a:xfrm>
          <a:prstGeom prst="roundRect">
            <a:avLst>
              <a:gd name="adj" fmla="val 13524"/>
            </a:avLst>
          </a:prstGeom>
          <a:solidFill>
            <a:srgbClr val="FFFFFF">
              <a:alpha val="100000"/>
            </a:srgb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9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Inter"/>
              </a:rPr>
              <a:t>Set tier upgrade rewards so customers receive discounts or special offers when they reach a new tier.</a:t>
            </a:r>
            <a:endParaRPr sz="9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Inter"/>
            </a:endParaRPr>
          </a:p>
        </p:txBody>
      </p:sp>
      <p:cxnSp>
        <p:nvCxnSpPr>
          <p:cNvPr id="14" name="Elbow Connector 13"/>
          <p:cNvCxnSpPr>
            <a:stCxn id="12" idx="3"/>
            <a:endCxn id="13" idx="1"/>
          </p:cNvCxnSpPr>
          <p:nvPr userDrawn="1"/>
        </p:nvCxnSpPr>
        <p:spPr>
          <a:xfrm>
            <a:off x="2714625" y="3146425"/>
            <a:ext cx="2780665" cy="3175"/>
          </a:xfrm>
          <a:prstGeom prst="bentConnector2">
            <a:avLst/>
          </a:prstGeom>
          <a:ln w="19050" cap="flat" cmpd="sng" algn="ctr">
            <a:solidFill>
              <a:srgbClr val="0070C0">
                <a:alpha val="100000"/>
              </a:srgb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8" name="Google Shape;2398;p159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p159"/>
          <p:cNvSpPr txBox="1"/>
          <p:nvPr/>
        </p:nvSpPr>
        <p:spPr>
          <a:xfrm>
            <a:off x="539550" y="3507850"/>
            <a:ext cx="420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00" name="Google Shape;2400;p15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75274" y="4547768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60" descr="Logo&#10;&#10;Description automatically generated with medium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60"/>
          <p:cNvSpPr txBox="1"/>
          <p:nvPr/>
        </p:nvSpPr>
        <p:spPr>
          <a:xfrm>
            <a:off x="0" y="4924178"/>
            <a:ext cx="3335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= Point Of Sales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07" name="Google Shape;2407;p160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Get Started</a:t>
            </a:r>
            <a:endParaRPr sz="1800" b="1" i="0" u="none" strike="noStrike" cap="none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408" name="Google Shape;2408;p160"/>
          <p:cNvSpPr/>
          <p:nvPr/>
        </p:nvSpPr>
        <p:spPr>
          <a:xfrm>
            <a:off x="0" y="902012"/>
            <a:ext cx="2368215" cy="3941765"/>
          </a:xfrm>
          <a:custGeom>
            <a:avLst/>
            <a:gdLst/>
            <a:ahLst/>
            <a:cxnLst/>
            <a:rect l="l" t="t" r="r" b="b"/>
            <a:pathLst>
              <a:path w="3804362" h="6738059" extrusionOk="0">
                <a:moveTo>
                  <a:pt x="265825" y="0"/>
                </a:moveTo>
                <a:cubicBezTo>
                  <a:pt x="2220105" y="0"/>
                  <a:pt x="3804362" y="1584257"/>
                  <a:pt x="3804362" y="3538537"/>
                </a:cubicBezTo>
                <a:cubicBezTo>
                  <a:pt x="3804362" y="4943176"/>
                  <a:pt x="2985933" y="6156660"/>
                  <a:pt x="1799927" y="6728136"/>
                </a:cubicBezTo>
                <a:lnTo>
                  <a:pt x="1777978" y="6738059"/>
                </a:lnTo>
                <a:lnTo>
                  <a:pt x="0" y="6738059"/>
                </a:lnTo>
                <a:lnTo>
                  <a:pt x="0" y="10971"/>
                </a:lnTo>
                <a:lnTo>
                  <a:pt x="83732" y="4604"/>
                </a:lnTo>
                <a:cubicBezTo>
                  <a:pt x="144044" y="1547"/>
                  <a:pt x="204754" y="0"/>
                  <a:pt x="265825" y="0"/>
                </a:cubicBezTo>
                <a:close/>
              </a:path>
            </a:pathLst>
          </a:custGeom>
          <a:gradFill>
            <a:gsLst>
              <a:gs pos="0">
                <a:srgbClr val="FA9E4C"/>
              </a:gs>
              <a:gs pos="50000">
                <a:srgbClr val="FF9313"/>
              </a:gs>
              <a:gs pos="100000">
                <a:srgbClr val="E38205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9" name="Google Shape;2409;p160"/>
          <p:cNvSpPr/>
          <p:nvPr/>
        </p:nvSpPr>
        <p:spPr>
          <a:xfrm>
            <a:off x="2" y="1612994"/>
            <a:ext cx="1611017" cy="2716923"/>
          </a:xfrm>
          <a:custGeom>
            <a:avLst/>
            <a:gdLst/>
            <a:ahLst/>
            <a:cxnLst/>
            <a:rect l="l" t="t" r="r" b="b"/>
            <a:pathLst>
              <a:path w="2587979" h="4644312" extrusionOk="0">
                <a:moveTo>
                  <a:pt x="265823" y="0"/>
                </a:moveTo>
                <a:cubicBezTo>
                  <a:pt x="1548314" y="0"/>
                  <a:pt x="2587979" y="1039665"/>
                  <a:pt x="2587979" y="2322156"/>
                </a:cubicBezTo>
                <a:cubicBezTo>
                  <a:pt x="2587979" y="3604647"/>
                  <a:pt x="1548314" y="4644312"/>
                  <a:pt x="265823" y="4644312"/>
                </a:cubicBezTo>
                <a:cubicBezTo>
                  <a:pt x="185667" y="4644312"/>
                  <a:pt x="106460" y="4640251"/>
                  <a:pt x="28396" y="4632323"/>
                </a:cubicBezTo>
                <a:lnTo>
                  <a:pt x="0" y="4627989"/>
                </a:lnTo>
                <a:lnTo>
                  <a:pt x="0" y="16323"/>
                </a:lnTo>
                <a:lnTo>
                  <a:pt x="28396" y="11989"/>
                </a:lnTo>
                <a:cubicBezTo>
                  <a:pt x="106460" y="4061"/>
                  <a:pt x="185667" y="0"/>
                  <a:pt x="26582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20572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26262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Only Applicable For </a:t>
            </a:r>
            <a:r>
              <a:rPr lang="en-GB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ADVANCE</a:t>
            </a:r>
            <a:r>
              <a:rPr lang="en-GB" sz="1400" b="0" i="0" u="none" strike="noStrike" cap="none">
                <a:solidFill>
                  <a:srgbClr val="26262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and </a:t>
            </a:r>
            <a:r>
              <a:rPr lang="en-GB" sz="1400" b="1" i="0" u="none" strike="noStrike" cap="none">
                <a:solidFill>
                  <a:srgbClr val="38761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</a:t>
            </a:r>
            <a:r>
              <a:rPr lang="en-GB" sz="1400" b="0" i="0" u="none" strike="noStrike" cap="none">
                <a:solidFill>
                  <a:srgbClr val="26262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Plans</a:t>
            </a:r>
            <a:endParaRPr sz="1100"/>
          </a:p>
        </p:txBody>
      </p:sp>
      <p:sp>
        <p:nvSpPr>
          <p:cNvPr id="2410" name="Google Shape;2410;p160"/>
          <p:cNvSpPr/>
          <p:nvPr/>
        </p:nvSpPr>
        <p:spPr>
          <a:xfrm>
            <a:off x="2725888" y="1245186"/>
            <a:ext cx="4845571" cy="777597"/>
          </a:xfrm>
          <a:custGeom>
            <a:avLst/>
            <a:gdLst/>
            <a:ahLst/>
            <a:cxnLst/>
            <a:rect l="l" t="t" r="r" b="b"/>
            <a:pathLst>
              <a:path w="7630820" h="1000125" extrusionOk="0">
                <a:moveTo>
                  <a:pt x="0" y="0"/>
                </a:moveTo>
                <a:lnTo>
                  <a:pt x="7464129" y="0"/>
                </a:lnTo>
                <a:cubicBezTo>
                  <a:pt x="7556190" y="0"/>
                  <a:pt x="7630820" y="74630"/>
                  <a:pt x="7630820" y="166691"/>
                </a:cubicBezTo>
                <a:lnTo>
                  <a:pt x="7630820" y="833434"/>
                </a:lnTo>
                <a:cubicBezTo>
                  <a:pt x="7630820" y="925495"/>
                  <a:pt x="7556190" y="1000125"/>
                  <a:pt x="7464129" y="1000125"/>
                </a:cubicBezTo>
                <a:lnTo>
                  <a:pt x="465061" y="1000125"/>
                </a:lnTo>
                <a:lnTo>
                  <a:pt x="458189" y="973399"/>
                </a:lnTo>
                <a:cubicBezTo>
                  <a:pt x="380024" y="722091"/>
                  <a:pt x="277821" y="481373"/>
                  <a:pt x="154270" y="253936"/>
                </a:cubicBezTo>
                <a:close/>
              </a:path>
            </a:pathLst>
          </a:custGeom>
          <a:solidFill>
            <a:srgbClr val="06395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11475" tIns="34275" rIns="10972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rgbClr val="F2F2F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Merchants need to be selling through food delivery platforms</a:t>
            </a:r>
            <a:endParaRPr sz="1100"/>
          </a:p>
        </p:txBody>
      </p:sp>
      <p:sp>
        <p:nvSpPr>
          <p:cNvPr id="2411" name="Google Shape;2411;p160"/>
          <p:cNvSpPr/>
          <p:nvPr/>
        </p:nvSpPr>
        <p:spPr>
          <a:xfrm>
            <a:off x="3039222" y="2107175"/>
            <a:ext cx="4532140" cy="777597"/>
          </a:xfrm>
          <a:custGeom>
            <a:avLst/>
            <a:gdLst/>
            <a:ahLst/>
            <a:cxnLst/>
            <a:rect l="l" t="t" r="r" b="b"/>
            <a:pathLst>
              <a:path w="7137228" h="1000125" extrusionOk="0">
                <a:moveTo>
                  <a:pt x="0" y="0"/>
                </a:moveTo>
                <a:lnTo>
                  <a:pt x="6970537" y="0"/>
                </a:lnTo>
                <a:cubicBezTo>
                  <a:pt x="7062598" y="0"/>
                  <a:pt x="7137228" y="74630"/>
                  <a:pt x="7137228" y="166691"/>
                </a:cubicBezTo>
                <a:lnTo>
                  <a:pt x="7137228" y="833434"/>
                </a:lnTo>
                <a:cubicBezTo>
                  <a:pt x="7137228" y="925495"/>
                  <a:pt x="7062598" y="1000125"/>
                  <a:pt x="6970537" y="1000125"/>
                </a:cubicBezTo>
                <a:lnTo>
                  <a:pt x="142205" y="1000125"/>
                </a:lnTo>
                <a:lnTo>
                  <a:pt x="124288" y="645317"/>
                </a:lnTo>
                <a:cubicBezTo>
                  <a:pt x="110589" y="510417"/>
                  <a:pt x="90207" y="377492"/>
                  <a:pt x="63480" y="246879"/>
                </a:cubicBezTo>
                <a:close/>
              </a:path>
            </a:pathLst>
          </a:custGeom>
          <a:solidFill>
            <a:srgbClr val="FFCC4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11475" tIns="34275" rIns="10972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Food delivery platforms synchronized and directly recorded in the POS, BackOffice Order Management, and Reports 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12" name="Google Shape;2412;p160"/>
          <p:cNvSpPr/>
          <p:nvPr/>
        </p:nvSpPr>
        <p:spPr>
          <a:xfrm>
            <a:off x="3039222" y="2967013"/>
            <a:ext cx="4532140" cy="777597"/>
          </a:xfrm>
          <a:custGeom>
            <a:avLst/>
            <a:gdLst/>
            <a:ahLst/>
            <a:cxnLst/>
            <a:rect l="l" t="t" r="r" b="b"/>
            <a:pathLst>
              <a:path w="7137228" h="1000125" extrusionOk="0">
                <a:moveTo>
                  <a:pt x="142205" y="0"/>
                </a:moveTo>
                <a:lnTo>
                  <a:pt x="6970537" y="0"/>
                </a:lnTo>
                <a:cubicBezTo>
                  <a:pt x="7062598" y="0"/>
                  <a:pt x="7137228" y="74630"/>
                  <a:pt x="7137228" y="166691"/>
                </a:cubicBezTo>
                <a:lnTo>
                  <a:pt x="7137228" y="833434"/>
                </a:lnTo>
                <a:cubicBezTo>
                  <a:pt x="7137228" y="925495"/>
                  <a:pt x="7062598" y="1000125"/>
                  <a:pt x="6970537" y="1000125"/>
                </a:cubicBezTo>
                <a:lnTo>
                  <a:pt x="0" y="1000125"/>
                </a:lnTo>
                <a:lnTo>
                  <a:pt x="63480" y="753246"/>
                </a:lnTo>
                <a:cubicBezTo>
                  <a:pt x="90207" y="622633"/>
                  <a:pt x="110589" y="489708"/>
                  <a:pt x="124288" y="354808"/>
                </a:cubicBezTo>
                <a:close/>
              </a:path>
            </a:pathLst>
          </a:custGeom>
          <a:solidFill>
            <a:srgbClr val="4CC1E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11475" tIns="34275" rIns="10972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don’t need to manually enter each order into the POS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13" name="Google Shape;2413;p160"/>
          <p:cNvSpPr/>
          <p:nvPr/>
        </p:nvSpPr>
        <p:spPr>
          <a:xfrm>
            <a:off x="2725888" y="3825380"/>
            <a:ext cx="4845571" cy="777597"/>
          </a:xfrm>
          <a:custGeom>
            <a:avLst/>
            <a:gdLst/>
            <a:ahLst/>
            <a:cxnLst/>
            <a:rect l="l" t="t" r="r" b="b"/>
            <a:pathLst>
              <a:path w="7630821" h="1000125" extrusionOk="0">
                <a:moveTo>
                  <a:pt x="465061" y="0"/>
                </a:moveTo>
                <a:lnTo>
                  <a:pt x="7464130" y="0"/>
                </a:lnTo>
                <a:cubicBezTo>
                  <a:pt x="7556191" y="0"/>
                  <a:pt x="7630821" y="74630"/>
                  <a:pt x="7630821" y="166691"/>
                </a:cubicBezTo>
                <a:lnTo>
                  <a:pt x="7630821" y="833434"/>
                </a:lnTo>
                <a:cubicBezTo>
                  <a:pt x="7630821" y="925495"/>
                  <a:pt x="7556191" y="1000125"/>
                  <a:pt x="7464130" y="1000125"/>
                </a:cubicBezTo>
                <a:lnTo>
                  <a:pt x="0" y="1000125"/>
                </a:lnTo>
                <a:lnTo>
                  <a:pt x="154271" y="746188"/>
                </a:lnTo>
                <a:cubicBezTo>
                  <a:pt x="277822" y="518751"/>
                  <a:pt x="380025" y="278034"/>
                  <a:pt x="458190" y="26726"/>
                </a:cubicBezTo>
                <a:close/>
              </a:path>
            </a:pathLst>
          </a:custGeom>
          <a:solidFill>
            <a:srgbClr val="A2B96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11475" tIns="34275" rIns="10972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Success Manager </a:t>
            </a:r>
            <a:r>
              <a:rPr lang="en-GB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will handle manual charges to merchants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14" name="Google Shape;2414;p160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15" name="Google Shape;2415;p160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61"/>
          <p:cNvSpPr/>
          <p:nvPr/>
        </p:nvSpPr>
        <p:spPr>
          <a:xfrm>
            <a:off x="6398732" y="4056892"/>
            <a:ext cx="2013900" cy="568500"/>
          </a:xfrm>
          <a:prstGeom prst="roundRect">
            <a:avLst>
              <a:gd name="adj" fmla="val 16667"/>
            </a:avLst>
          </a:prstGeom>
          <a:solidFill>
            <a:srgbClr val="FF921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1" i="0" u="none" strike="noStrike" cap="none">
                <a:solidFill>
                  <a:srgbClr val="EF86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On “Go Live” Button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1" name="Google Shape;2421;p161"/>
          <p:cNvSpPr/>
          <p:nvPr/>
        </p:nvSpPr>
        <p:spPr>
          <a:xfrm>
            <a:off x="6399074" y="1158034"/>
            <a:ext cx="2013900" cy="486900"/>
          </a:xfrm>
          <a:prstGeom prst="roundRect">
            <a:avLst>
              <a:gd name="adj" fmla="val 16667"/>
            </a:avLst>
          </a:prstGeom>
          <a:solidFill>
            <a:srgbClr val="03CBC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Toggle On “Connect”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2" name="Google Shape;2422;p161"/>
          <p:cNvSpPr/>
          <p:nvPr/>
        </p:nvSpPr>
        <p:spPr>
          <a:xfrm>
            <a:off x="3482026" y="1141004"/>
            <a:ext cx="2444400" cy="528600"/>
          </a:xfrm>
          <a:prstGeom prst="roundRect">
            <a:avLst>
              <a:gd name="adj" fmla="val 16667"/>
            </a:avLst>
          </a:prstGeom>
          <a:solidFill>
            <a:srgbClr val="F9D8AF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Enter Store Detail and Tax Rate</a:t>
            </a: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3" name="Google Shape;2423;p161"/>
          <p:cNvSpPr/>
          <p:nvPr/>
        </p:nvSpPr>
        <p:spPr>
          <a:xfrm>
            <a:off x="381828" y="1126491"/>
            <a:ext cx="2627700" cy="557400"/>
          </a:xfrm>
          <a:prstGeom prst="roundRect">
            <a:avLst>
              <a:gd name="adj" fmla="val 16667"/>
            </a:avLst>
          </a:prstGeom>
          <a:solidFill>
            <a:srgbClr val="05B05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Enable Food Delivery Add On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4" name="Google Shape;2424;p161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25" name="Google Shape;2425;p161" descr="Logo&#10;&#10;Description automatically generated with medium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61"/>
          <p:cNvSpPr/>
          <p:nvPr/>
        </p:nvSpPr>
        <p:spPr>
          <a:xfrm>
            <a:off x="475481" y="4056892"/>
            <a:ext cx="2534700" cy="528600"/>
          </a:xfrm>
          <a:prstGeom prst="roundRect">
            <a:avLst>
              <a:gd name="adj" fmla="val 16667"/>
            </a:avLst>
          </a:prstGeom>
          <a:solidFill>
            <a:srgbClr val="FF8AD8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up Store Menu and Collections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427" name="Google Shape;2427;p161"/>
          <p:cNvGrpSpPr/>
          <p:nvPr/>
        </p:nvGrpSpPr>
        <p:grpSpPr>
          <a:xfrm>
            <a:off x="2120375" y="1923799"/>
            <a:ext cx="5167711" cy="1902278"/>
            <a:chOff x="3276052" y="2260217"/>
            <a:chExt cx="6890282" cy="2536371"/>
          </a:xfrm>
        </p:grpSpPr>
        <p:grpSp>
          <p:nvGrpSpPr>
            <p:cNvPr id="2428" name="Google Shape;2428;p161"/>
            <p:cNvGrpSpPr/>
            <p:nvPr/>
          </p:nvGrpSpPr>
          <p:grpSpPr>
            <a:xfrm>
              <a:off x="3276052" y="3708516"/>
              <a:ext cx="2129004" cy="1088073"/>
              <a:chOff x="1502475" y="3669166"/>
              <a:chExt cx="2838672" cy="1450764"/>
            </a:xfrm>
          </p:grpSpPr>
          <p:sp>
            <p:nvSpPr>
              <p:cNvPr id="2429" name="Google Shape;2429;p161"/>
              <p:cNvSpPr/>
              <p:nvPr/>
            </p:nvSpPr>
            <p:spPr>
              <a:xfrm>
                <a:off x="1502475" y="3669166"/>
                <a:ext cx="2838672" cy="145076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471" y="17287"/>
                    </a:moveTo>
                    <a:cubicBezTo>
                      <a:pt x="21471" y="17287"/>
                      <a:pt x="21471" y="17287"/>
                      <a:pt x="21471" y="17287"/>
                    </a:cubicBezTo>
                    <a:cubicBezTo>
                      <a:pt x="21508" y="17179"/>
                      <a:pt x="21526" y="17107"/>
                      <a:pt x="21545" y="17035"/>
                    </a:cubicBezTo>
                    <a:cubicBezTo>
                      <a:pt x="21545" y="17035"/>
                      <a:pt x="21545" y="17035"/>
                      <a:pt x="21545" y="17035"/>
                    </a:cubicBezTo>
                    <a:cubicBezTo>
                      <a:pt x="21563" y="16963"/>
                      <a:pt x="21582" y="16891"/>
                      <a:pt x="21582" y="16783"/>
                    </a:cubicBezTo>
                    <a:cubicBezTo>
                      <a:pt x="21582" y="16783"/>
                      <a:pt x="21582" y="16783"/>
                      <a:pt x="21582" y="16783"/>
                    </a:cubicBezTo>
                    <a:cubicBezTo>
                      <a:pt x="21582" y="16712"/>
                      <a:pt x="21600" y="16604"/>
                      <a:pt x="21600" y="16532"/>
                    </a:cubicBezTo>
                    <a:lnTo>
                      <a:pt x="21600" y="5103"/>
                    </a:lnTo>
                    <a:cubicBezTo>
                      <a:pt x="21600" y="2264"/>
                      <a:pt x="16769" y="0"/>
                      <a:pt x="10800" y="0"/>
                    </a:cubicBezTo>
                    <a:cubicBezTo>
                      <a:pt x="4831" y="0"/>
                      <a:pt x="0" y="2300"/>
                      <a:pt x="0" y="5103"/>
                    </a:cubicBezTo>
                    <a:lnTo>
                      <a:pt x="0" y="16532"/>
                    </a:lnTo>
                    <a:cubicBezTo>
                      <a:pt x="0" y="16604"/>
                      <a:pt x="0" y="16712"/>
                      <a:pt x="18" y="16783"/>
                    </a:cubicBezTo>
                    <a:cubicBezTo>
                      <a:pt x="18" y="16783"/>
                      <a:pt x="18" y="16783"/>
                      <a:pt x="18" y="16783"/>
                    </a:cubicBezTo>
                    <a:cubicBezTo>
                      <a:pt x="18" y="16855"/>
                      <a:pt x="37" y="16963"/>
                      <a:pt x="55" y="17035"/>
                    </a:cubicBezTo>
                    <a:cubicBezTo>
                      <a:pt x="55" y="17035"/>
                      <a:pt x="55" y="17035"/>
                      <a:pt x="55" y="17035"/>
                    </a:cubicBezTo>
                    <a:cubicBezTo>
                      <a:pt x="74" y="17107"/>
                      <a:pt x="92" y="17179"/>
                      <a:pt x="110" y="17287"/>
                    </a:cubicBezTo>
                    <a:cubicBezTo>
                      <a:pt x="110" y="17287"/>
                      <a:pt x="110" y="17287"/>
                      <a:pt x="110" y="17287"/>
                    </a:cubicBezTo>
                    <a:cubicBezTo>
                      <a:pt x="129" y="17358"/>
                      <a:pt x="165" y="17430"/>
                      <a:pt x="202" y="17502"/>
                    </a:cubicBezTo>
                    <a:cubicBezTo>
                      <a:pt x="202" y="17502"/>
                      <a:pt x="202" y="17502"/>
                      <a:pt x="202" y="17538"/>
                    </a:cubicBezTo>
                    <a:cubicBezTo>
                      <a:pt x="239" y="17610"/>
                      <a:pt x="276" y="17682"/>
                      <a:pt x="312" y="17754"/>
                    </a:cubicBezTo>
                    <a:cubicBezTo>
                      <a:pt x="312" y="17754"/>
                      <a:pt x="312" y="17754"/>
                      <a:pt x="331" y="17790"/>
                    </a:cubicBezTo>
                    <a:cubicBezTo>
                      <a:pt x="367" y="17862"/>
                      <a:pt x="404" y="17934"/>
                      <a:pt x="459" y="18005"/>
                    </a:cubicBezTo>
                    <a:cubicBezTo>
                      <a:pt x="459" y="18005"/>
                      <a:pt x="478" y="18005"/>
                      <a:pt x="478" y="18041"/>
                    </a:cubicBezTo>
                    <a:cubicBezTo>
                      <a:pt x="514" y="18113"/>
                      <a:pt x="569" y="18185"/>
                      <a:pt x="625" y="18257"/>
                    </a:cubicBezTo>
                    <a:cubicBezTo>
                      <a:pt x="625" y="18257"/>
                      <a:pt x="643" y="18293"/>
                      <a:pt x="643" y="18293"/>
                    </a:cubicBezTo>
                    <a:cubicBezTo>
                      <a:pt x="698" y="18365"/>
                      <a:pt x="753" y="18437"/>
                      <a:pt x="808" y="18509"/>
                    </a:cubicBezTo>
                    <a:cubicBezTo>
                      <a:pt x="808" y="18509"/>
                      <a:pt x="808" y="18509"/>
                      <a:pt x="827" y="18509"/>
                    </a:cubicBezTo>
                    <a:cubicBezTo>
                      <a:pt x="827" y="18509"/>
                      <a:pt x="827" y="18509"/>
                      <a:pt x="845" y="18509"/>
                    </a:cubicBezTo>
                    <a:cubicBezTo>
                      <a:pt x="900" y="18581"/>
                      <a:pt x="955" y="18617"/>
                      <a:pt x="1010" y="18688"/>
                    </a:cubicBezTo>
                    <a:cubicBezTo>
                      <a:pt x="1029" y="18688"/>
                      <a:pt x="1029" y="18724"/>
                      <a:pt x="1047" y="18724"/>
                    </a:cubicBezTo>
                    <a:cubicBezTo>
                      <a:pt x="1102" y="18796"/>
                      <a:pt x="1176" y="18832"/>
                      <a:pt x="1231" y="18904"/>
                    </a:cubicBezTo>
                    <a:cubicBezTo>
                      <a:pt x="1249" y="18904"/>
                      <a:pt x="1249" y="18904"/>
                      <a:pt x="1268" y="18940"/>
                    </a:cubicBezTo>
                    <a:cubicBezTo>
                      <a:pt x="1341" y="19012"/>
                      <a:pt x="1396" y="19048"/>
                      <a:pt x="1470" y="19120"/>
                    </a:cubicBezTo>
                    <a:cubicBezTo>
                      <a:pt x="1470" y="19120"/>
                      <a:pt x="1488" y="19120"/>
                      <a:pt x="1488" y="19156"/>
                    </a:cubicBezTo>
                    <a:cubicBezTo>
                      <a:pt x="1561" y="19228"/>
                      <a:pt x="1635" y="19264"/>
                      <a:pt x="1727" y="19335"/>
                    </a:cubicBezTo>
                    <a:cubicBezTo>
                      <a:pt x="1727" y="19335"/>
                      <a:pt x="1727" y="19335"/>
                      <a:pt x="1727" y="19335"/>
                    </a:cubicBezTo>
                    <a:cubicBezTo>
                      <a:pt x="1727" y="19335"/>
                      <a:pt x="1727" y="19335"/>
                      <a:pt x="1727" y="19335"/>
                    </a:cubicBezTo>
                    <a:cubicBezTo>
                      <a:pt x="1800" y="19371"/>
                      <a:pt x="1855" y="19443"/>
                      <a:pt x="1929" y="19479"/>
                    </a:cubicBezTo>
                    <a:cubicBezTo>
                      <a:pt x="1947" y="19479"/>
                      <a:pt x="1966" y="19515"/>
                      <a:pt x="1966" y="19515"/>
                    </a:cubicBezTo>
                    <a:cubicBezTo>
                      <a:pt x="2039" y="19551"/>
                      <a:pt x="2112" y="19623"/>
                      <a:pt x="2186" y="19659"/>
                    </a:cubicBezTo>
                    <a:cubicBezTo>
                      <a:pt x="2204" y="19659"/>
                      <a:pt x="2204" y="19659"/>
                      <a:pt x="2223" y="19695"/>
                    </a:cubicBezTo>
                    <a:cubicBezTo>
                      <a:pt x="2296" y="19731"/>
                      <a:pt x="2351" y="19767"/>
                      <a:pt x="2425" y="19803"/>
                    </a:cubicBezTo>
                    <a:cubicBezTo>
                      <a:pt x="2443" y="19803"/>
                      <a:pt x="2443" y="19803"/>
                      <a:pt x="2462" y="19839"/>
                    </a:cubicBezTo>
                    <a:cubicBezTo>
                      <a:pt x="2535" y="19875"/>
                      <a:pt x="2608" y="19911"/>
                      <a:pt x="2700" y="19982"/>
                    </a:cubicBezTo>
                    <a:cubicBezTo>
                      <a:pt x="2700" y="19982"/>
                      <a:pt x="2719" y="19982"/>
                      <a:pt x="2719" y="19982"/>
                    </a:cubicBezTo>
                    <a:cubicBezTo>
                      <a:pt x="2737" y="19982"/>
                      <a:pt x="2737" y="19982"/>
                      <a:pt x="2755" y="19982"/>
                    </a:cubicBezTo>
                    <a:cubicBezTo>
                      <a:pt x="2829" y="20018"/>
                      <a:pt x="2902" y="20054"/>
                      <a:pt x="2976" y="20090"/>
                    </a:cubicBezTo>
                    <a:cubicBezTo>
                      <a:pt x="2976" y="20090"/>
                      <a:pt x="2994" y="20090"/>
                      <a:pt x="2994" y="20090"/>
                    </a:cubicBezTo>
                    <a:cubicBezTo>
                      <a:pt x="3068" y="20126"/>
                      <a:pt x="3160" y="20162"/>
                      <a:pt x="3233" y="20198"/>
                    </a:cubicBezTo>
                    <a:cubicBezTo>
                      <a:pt x="3251" y="20198"/>
                      <a:pt x="3270" y="20234"/>
                      <a:pt x="3288" y="20234"/>
                    </a:cubicBezTo>
                    <a:cubicBezTo>
                      <a:pt x="3380" y="20270"/>
                      <a:pt x="3453" y="20306"/>
                      <a:pt x="3545" y="20342"/>
                    </a:cubicBezTo>
                    <a:cubicBezTo>
                      <a:pt x="3545" y="20342"/>
                      <a:pt x="3545" y="20342"/>
                      <a:pt x="3545" y="20342"/>
                    </a:cubicBezTo>
                    <a:cubicBezTo>
                      <a:pt x="3637" y="20378"/>
                      <a:pt x="3729" y="20414"/>
                      <a:pt x="3802" y="20450"/>
                    </a:cubicBezTo>
                    <a:cubicBezTo>
                      <a:pt x="3821" y="20450"/>
                      <a:pt x="3821" y="20450"/>
                      <a:pt x="3839" y="20450"/>
                    </a:cubicBezTo>
                    <a:cubicBezTo>
                      <a:pt x="3858" y="20450"/>
                      <a:pt x="3858" y="20450"/>
                      <a:pt x="3876" y="20450"/>
                    </a:cubicBezTo>
                    <a:cubicBezTo>
                      <a:pt x="3968" y="20486"/>
                      <a:pt x="4060" y="20522"/>
                      <a:pt x="4151" y="20558"/>
                    </a:cubicBezTo>
                    <a:cubicBezTo>
                      <a:pt x="4170" y="20558"/>
                      <a:pt x="4170" y="20558"/>
                      <a:pt x="4188" y="20558"/>
                    </a:cubicBezTo>
                    <a:cubicBezTo>
                      <a:pt x="4280" y="20594"/>
                      <a:pt x="4372" y="20629"/>
                      <a:pt x="4464" y="20665"/>
                    </a:cubicBezTo>
                    <a:cubicBezTo>
                      <a:pt x="4482" y="20665"/>
                      <a:pt x="4500" y="20665"/>
                      <a:pt x="4519" y="20701"/>
                    </a:cubicBezTo>
                    <a:cubicBezTo>
                      <a:pt x="4611" y="20737"/>
                      <a:pt x="4721" y="20773"/>
                      <a:pt x="4813" y="20809"/>
                    </a:cubicBezTo>
                    <a:cubicBezTo>
                      <a:pt x="4831" y="20809"/>
                      <a:pt x="4849" y="20809"/>
                      <a:pt x="4886" y="20845"/>
                    </a:cubicBezTo>
                    <a:cubicBezTo>
                      <a:pt x="4978" y="20881"/>
                      <a:pt x="5088" y="20917"/>
                      <a:pt x="5198" y="20953"/>
                    </a:cubicBezTo>
                    <a:cubicBezTo>
                      <a:pt x="5198" y="20953"/>
                      <a:pt x="5198" y="20953"/>
                      <a:pt x="5217" y="20953"/>
                    </a:cubicBezTo>
                    <a:cubicBezTo>
                      <a:pt x="5217" y="20953"/>
                      <a:pt x="5217" y="20953"/>
                      <a:pt x="5217" y="20953"/>
                    </a:cubicBezTo>
                    <a:cubicBezTo>
                      <a:pt x="5345" y="20989"/>
                      <a:pt x="5492" y="21025"/>
                      <a:pt x="5621" y="21061"/>
                    </a:cubicBezTo>
                    <a:cubicBezTo>
                      <a:pt x="5639" y="21061"/>
                      <a:pt x="5639" y="21061"/>
                      <a:pt x="5658" y="21061"/>
                    </a:cubicBezTo>
                    <a:cubicBezTo>
                      <a:pt x="5786" y="21097"/>
                      <a:pt x="5933" y="21133"/>
                      <a:pt x="6062" y="21169"/>
                    </a:cubicBezTo>
                    <a:cubicBezTo>
                      <a:pt x="6080" y="21169"/>
                      <a:pt x="6099" y="21169"/>
                      <a:pt x="6099" y="21169"/>
                    </a:cubicBezTo>
                    <a:cubicBezTo>
                      <a:pt x="6227" y="21205"/>
                      <a:pt x="6374" y="21241"/>
                      <a:pt x="6503" y="21241"/>
                    </a:cubicBezTo>
                    <a:cubicBezTo>
                      <a:pt x="6521" y="21241"/>
                      <a:pt x="6539" y="21241"/>
                      <a:pt x="6558" y="21241"/>
                    </a:cubicBezTo>
                    <a:cubicBezTo>
                      <a:pt x="6686" y="21276"/>
                      <a:pt x="6833" y="21312"/>
                      <a:pt x="6980" y="21312"/>
                    </a:cubicBezTo>
                    <a:cubicBezTo>
                      <a:pt x="6999" y="21312"/>
                      <a:pt x="6999" y="21312"/>
                      <a:pt x="7017" y="21312"/>
                    </a:cubicBezTo>
                    <a:cubicBezTo>
                      <a:pt x="7017" y="21312"/>
                      <a:pt x="7035" y="21312"/>
                      <a:pt x="7035" y="21312"/>
                    </a:cubicBezTo>
                    <a:cubicBezTo>
                      <a:pt x="7164" y="21348"/>
                      <a:pt x="7292" y="21348"/>
                      <a:pt x="7421" y="21384"/>
                    </a:cubicBezTo>
                    <a:cubicBezTo>
                      <a:pt x="7439" y="21384"/>
                      <a:pt x="7458" y="21384"/>
                      <a:pt x="7494" y="21384"/>
                    </a:cubicBezTo>
                    <a:cubicBezTo>
                      <a:pt x="7623" y="21420"/>
                      <a:pt x="7752" y="21420"/>
                      <a:pt x="7899" y="21456"/>
                    </a:cubicBezTo>
                    <a:cubicBezTo>
                      <a:pt x="7917" y="21456"/>
                      <a:pt x="7935" y="21456"/>
                      <a:pt x="7954" y="21456"/>
                    </a:cubicBezTo>
                    <a:cubicBezTo>
                      <a:pt x="8101" y="21492"/>
                      <a:pt x="8229" y="21492"/>
                      <a:pt x="8376" y="21492"/>
                    </a:cubicBezTo>
                    <a:cubicBezTo>
                      <a:pt x="8376" y="21492"/>
                      <a:pt x="8376" y="21492"/>
                      <a:pt x="8394" y="21492"/>
                    </a:cubicBezTo>
                    <a:cubicBezTo>
                      <a:pt x="8541" y="21492"/>
                      <a:pt x="8688" y="21528"/>
                      <a:pt x="8817" y="21528"/>
                    </a:cubicBezTo>
                    <a:cubicBezTo>
                      <a:pt x="8835" y="21528"/>
                      <a:pt x="8854" y="21528"/>
                      <a:pt x="8872" y="21528"/>
                    </a:cubicBezTo>
                    <a:cubicBezTo>
                      <a:pt x="9019" y="21528"/>
                      <a:pt x="9147" y="21564"/>
                      <a:pt x="9294" y="21564"/>
                    </a:cubicBezTo>
                    <a:cubicBezTo>
                      <a:pt x="9313" y="21564"/>
                      <a:pt x="9349" y="21564"/>
                      <a:pt x="9368" y="21564"/>
                    </a:cubicBezTo>
                    <a:cubicBezTo>
                      <a:pt x="9515" y="21564"/>
                      <a:pt x="9643" y="21564"/>
                      <a:pt x="9790" y="21600"/>
                    </a:cubicBezTo>
                    <a:cubicBezTo>
                      <a:pt x="9809" y="21600"/>
                      <a:pt x="9845" y="21600"/>
                      <a:pt x="9864" y="21600"/>
                    </a:cubicBezTo>
                    <a:cubicBezTo>
                      <a:pt x="10011" y="21600"/>
                      <a:pt x="10158" y="21600"/>
                      <a:pt x="10304" y="21600"/>
                    </a:cubicBezTo>
                    <a:cubicBezTo>
                      <a:pt x="10323" y="21600"/>
                      <a:pt x="10341" y="21600"/>
                      <a:pt x="10360" y="21600"/>
                    </a:cubicBezTo>
                    <a:cubicBezTo>
                      <a:pt x="10506" y="21600"/>
                      <a:pt x="10672" y="21600"/>
                      <a:pt x="10819" y="21600"/>
                    </a:cubicBezTo>
                    <a:cubicBezTo>
                      <a:pt x="10966" y="21600"/>
                      <a:pt x="11131" y="21600"/>
                      <a:pt x="11278" y="21600"/>
                    </a:cubicBezTo>
                    <a:cubicBezTo>
                      <a:pt x="11296" y="21600"/>
                      <a:pt x="11315" y="21600"/>
                      <a:pt x="11333" y="21600"/>
                    </a:cubicBezTo>
                    <a:cubicBezTo>
                      <a:pt x="11480" y="21600"/>
                      <a:pt x="11627" y="21600"/>
                      <a:pt x="11774" y="21600"/>
                    </a:cubicBezTo>
                    <a:cubicBezTo>
                      <a:pt x="11792" y="21600"/>
                      <a:pt x="11829" y="21600"/>
                      <a:pt x="11847" y="21600"/>
                    </a:cubicBezTo>
                    <a:cubicBezTo>
                      <a:pt x="11994" y="21600"/>
                      <a:pt x="12123" y="21600"/>
                      <a:pt x="12270" y="21564"/>
                    </a:cubicBezTo>
                    <a:cubicBezTo>
                      <a:pt x="12288" y="21564"/>
                      <a:pt x="12325" y="21564"/>
                      <a:pt x="12343" y="21564"/>
                    </a:cubicBezTo>
                    <a:cubicBezTo>
                      <a:pt x="12490" y="21564"/>
                      <a:pt x="12619" y="21528"/>
                      <a:pt x="12766" y="21528"/>
                    </a:cubicBezTo>
                    <a:cubicBezTo>
                      <a:pt x="12784" y="21528"/>
                      <a:pt x="12802" y="21528"/>
                      <a:pt x="12821" y="21528"/>
                    </a:cubicBezTo>
                    <a:cubicBezTo>
                      <a:pt x="12967" y="21528"/>
                      <a:pt x="13114" y="21492"/>
                      <a:pt x="13243" y="21492"/>
                    </a:cubicBezTo>
                    <a:cubicBezTo>
                      <a:pt x="13243" y="21492"/>
                      <a:pt x="13243" y="21492"/>
                      <a:pt x="13261" y="21492"/>
                    </a:cubicBezTo>
                    <a:cubicBezTo>
                      <a:pt x="13408" y="21492"/>
                      <a:pt x="13555" y="21456"/>
                      <a:pt x="13684" y="21456"/>
                    </a:cubicBezTo>
                    <a:cubicBezTo>
                      <a:pt x="13702" y="21456"/>
                      <a:pt x="13721" y="21456"/>
                      <a:pt x="13739" y="21456"/>
                    </a:cubicBezTo>
                    <a:cubicBezTo>
                      <a:pt x="13867" y="21456"/>
                      <a:pt x="14014" y="21420"/>
                      <a:pt x="14143" y="21384"/>
                    </a:cubicBezTo>
                    <a:cubicBezTo>
                      <a:pt x="14161" y="21384"/>
                      <a:pt x="14180" y="21384"/>
                      <a:pt x="14216" y="21384"/>
                    </a:cubicBezTo>
                    <a:cubicBezTo>
                      <a:pt x="14345" y="21348"/>
                      <a:pt x="14474" y="21348"/>
                      <a:pt x="14602" y="21312"/>
                    </a:cubicBezTo>
                    <a:cubicBezTo>
                      <a:pt x="14602" y="21312"/>
                      <a:pt x="14621" y="21312"/>
                      <a:pt x="14621" y="21312"/>
                    </a:cubicBezTo>
                    <a:cubicBezTo>
                      <a:pt x="14639" y="21312"/>
                      <a:pt x="14639" y="21312"/>
                      <a:pt x="14657" y="21312"/>
                    </a:cubicBezTo>
                    <a:cubicBezTo>
                      <a:pt x="14804" y="21276"/>
                      <a:pt x="14933" y="21276"/>
                      <a:pt x="15080" y="21241"/>
                    </a:cubicBezTo>
                    <a:cubicBezTo>
                      <a:pt x="15098" y="21241"/>
                      <a:pt x="15117" y="21241"/>
                      <a:pt x="15135" y="21241"/>
                    </a:cubicBezTo>
                    <a:cubicBezTo>
                      <a:pt x="15282" y="21205"/>
                      <a:pt x="15410" y="21169"/>
                      <a:pt x="15539" y="21169"/>
                    </a:cubicBezTo>
                    <a:cubicBezTo>
                      <a:pt x="15557" y="21169"/>
                      <a:pt x="15576" y="21169"/>
                      <a:pt x="15576" y="21169"/>
                    </a:cubicBezTo>
                    <a:cubicBezTo>
                      <a:pt x="15723" y="21133"/>
                      <a:pt x="15851" y="21097"/>
                      <a:pt x="15980" y="21061"/>
                    </a:cubicBezTo>
                    <a:cubicBezTo>
                      <a:pt x="15998" y="21061"/>
                      <a:pt x="15998" y="21061"/>
                      <a:pt x="16017" y="21061"/>
                    </a:cubicBezTo>
                    <a:cubicBezTo>
                      <a:pt x="16163" y="21025"/>
                      <a:pt x="16292" y="20989"/>
                      <a:pt x="16421" y="20953"/>
                    </a:cubicBezTo>
                    <a:cubicBezTo>
                      <a:pt x="16421" y="20953"/>
                      <a:pt x="16421" y="20953"/>
                      <a:pt x="16421" y="20953"/>
                    </a:cubicBezTo>
                    <a:cubicBezTo>
                      <a:pt x="16421" y="20953"/>
                      <a:pt x="16421" y="20953"/>
                      <a:pt x="16439" y="20953"/>
                    </a:cubicBezTo>
                    <a:cubicBezTo>
                      <a:pt x="16549" y="20917"/>
                      <a:pt x="16641" y="20881"/>
                      <a:pt x="16751" y="20845"/>
                    </a:cubicBezTo>
                    <a:cubicBezTo>
                      <a:pt x="16770" y="20845"/>
                      <a:pt x="16788" y="20845"/>
                      <a:pt x="16806" y="20809"/>
                    </a:cubicBezTo>
                    <a:cubicBezTo>
                      <a:pt x="16898" y="20773"/>
                      <a:pt x="17009" y="20737"/>
                      <a:pt x="17100" y="20701"/>
                    </a:cubicBezTo>
                    <a:cubicBezTo>
                      <a:pt x="17119" y="20701"/>
                      <a:pt x="17137" y="20701"/>
                      <a:pt x="17155" y="20665"/>
                    </a:cubicBezTo>
                    <a:cubicBezTo>
                      <a:pt x="17247" y="20629"/>
                      <a:pt x="17339" y="20594"/>
                      <a:pt x="17431" y="20558"/>
                    </a:cubicBezTo>
                    <a:cubicBezTo>
                      <a:pt x="17449" y="20558"/>
                      <a:pt x="17449" y="20558"/>
                      <a:pt x="17468" y="20558"/>
                    </a:cubicBezTo>
                    <a:cubicBezTo>
                      <a:pt x="17560" y="20522"/>
                      <a:pt x="17651" y="20486"/>
                      <a:pt x="17743" y="20450"/>
                    </a:cubicBezTo>
                    <a:cubicBezTo>
                      <a:pt x="17762" y="20450"/>
                      <a:pt x="17762" y="20450"/>
                      <a:pt x="17780" y="20450"/>
                    </a:cubicBezTo>
                    <a:cubicBezTo>
                      <a:pt x="17798" y="20450"/>
                      <a:pt x="17798" y="20450"/>
                      <a:pt x="17817" y="20450"/>
                    </a:cubicBezTo>
                    <a:cubicBezTo>
                      <a:pt x="17909" y="20414"/>
                      <a:pt x="18000" y="20378"/>
                      <a:pt x="18074" y="20342"/>
                    </a:cubicBezTo>
                    <a:cubicBezTo>
                      <a:pt x="18074" y="20342"/>
                      <a:pt x="18074" y="20342"/>
                      <a:pt x="18074" y="20342"/>
                    </a:cubicBezTo>
                    <a:cubicBezTo>
                      <a:pt x="18166" y="20306"/>
                      <a:pt x="18239" y="20270"/>
                      <a:pt x="18331" y="20234"/>
                    </a:cubicBezTo>
                    <a:cubicBezTo>
                      <a:pt x="18349" y="20234"/>
                      <a:pt x="18368" y="20198"/>
                      <a:pt x="18386" y="20198"/>
                    </a:cubicBezTo>
                    <a:cubicBezTo>
                      <a:pt x="18478" y="20162"/>
                      <a:pt x="18551" y="20126"/>
                      <a:pt x="18625" y="20090"/>
                    </a:cubicBezTo>
                    <a:cubicBezTo>
                      <a:pt x="18625" y="20090"/>
                      <a:pt x="18643" y="20090"/>
                      <a:pt x="18643" y="20090"/>
                    </a:cubicBezTo>
                    <a:cubicBezTo>
                      <a:pt x="18717" y="20054"/>
                      <a:pt x="18790" y="20018"/>
                      <a:pt x="18864" y="19982"/>
                    </a:cubicBezTo>
                    <a:cubicBezTo>
                      <a:pt x="18882" y="19982"/>
                      <a:pt x="18882" y="19982"/>
                      <a:pt x="18900" y="19982"/>
                    </a:cubicBezTo>
                    <a:cubicBezTo>
                      <a:pt x="18900" y="19982"/>
                      <a:pt x="18919" y="19982"/>
                      <a:pt x="18919" y="19982"/>
                    </a:cubicBezTo>
                    <a:cubicBezTo>
                      <a:pt x="18992" y="19946"/>
                      <a:pt x="19084" y="19911"/>
                      <a:pt x="19158" y="19839"/>
                    </a:cubicBezTo>
                    <a:cubicBezTo>
                      <a:pt x="19176" y="19839"/>
                      <a:pt x="19176" y="19839"/>
                      <a:pt x="19194" y="19803"/>
                    </a:cubicBezTo>
                    <a:cubicBezTo>
                      <a:pt x="19268" y="19767"/>
                      <a:pt x="19323" y="19731"/>
                      <a:pt x="19396" y="19695"/>
                    </a:cubicBezTo>
                    <a:cubicBezTo>
                      <a:pt x="19415" y="19695"/>
                      <a:pt x="19415" y="19695"/>
                      <a:pt x="19433" y="19659"/>
                    </a:cubicBezTo>
                    <a:cubicBezTo>
                      <a:pt x="19507" y="19623"/>
                      <a:pt x="19580" y="19551"/>
                      <a:pt x="19654" y="19515"/>
                    </a:cubicBezTo>
                    <a:cubicBezTo>
                      <a:pt x="19672" y="19515"/>
                      <a:pt x="19690" y="19479"/>
                      <a:pt x="19690" y="19479"/>
                    </a:cubicBezTo>
                    <a:cubicBezTo>
                      <a:pt x="19764" y="19443"/>
                      <a:pt x="19837" y="19371"/>
                      <a:pt x="19892" y="19335"/>
                    </a:cubicBezTo>
                    <a:cubicBezTo>
                      <a:pt x="19892" y="19335"/>
                      <a:pt x="19892" y="19335"/>
                      <a:pt x="19892" y="19335"/>
                    </a:cubicBezTo>
                    <a:cubicBezTo>
                      <a:pt x="19892" y="19335"/>
                      <a:pt x="19892" y="19335"/>
                      <a:pt x="19892" y="19335"/>
                    </a:cubicBezTo>
                    <a:cubicBezTo>
                      <a:pt x="19966" y="19264"/>
                      <a:pt x="20058" y="19228"/>
                      <a:pt x="20131" y="19156"/>
                    </a:cubicBezTo>
                    <a:cubicBezTo>
                      <a:pt x="20131" y="19156"/>
                      <a:pt x="20150" y="19156"/>
                      <a:pt x="20150" y="19120"/>
                    </a:cubicBezTo>
                    <a:cubicBezTo>
                      <a:pt x="20223" y="19048"/>
                      <a:pt x="20296" y="19012"/>
                      <a:pt x="20352" y="18940"/>
                    </a:cubicBezTo>
                    <a:cubicBezTo>
                      <a:pt x="20370" y="18940"/>
                      <a:pt x="20370" y="18940"/>
                      <a:pt x="20388" y="18904"/>
                    </a:cubicBezTo>
                    <a:cubicBezTo>
                      <a:pt x="20462" y="18832"/>
                      <a:pt x="20517" y="18796"/>
                      <a:pt x="20572" y="18724"/>
                    </a:cubicBezTo>
                    <a:cubicBezTo>
                      <a:pt x="20590" y="18724"/>
                      <a:pt x="20590" y="18688"/>
                      <a:pt x="20609" y="18688"/>
                    </a:cubicBezTo>
                    <a:cubicBezTo>
                      <a:pt x="20664" y="18617"/>
                      <a:pt x="20719" y="18581"/>
                      <a:pt x="20774" y="18509"/>
                    </a:cubicBezTo>
                    <a:cubicBezTo>
                      <a:pt x="20774" y="18509"/>
                      <a:pt x="20774" y="18509"/>
                      <a:pt x="20792" y="18509"/>
                    </a:cubicBezTo>
                    <a:cubicBezTo>
                      <a:pt x="20792" y="18509"/>
                      <a:pt x="20792" y="18509"/>
                      <a:pt x="20811" y="18509"/>
                    </a:cubicBezTo>
                    <a:cubicBezTo>
                      <a:pt x="20866" y="18437"/>
                      <a:pt x="20921" y="18365"/>
                      <a:pt x="20976" y="18293"/>
                    </a:cubicBezTo>
                    <a:cubicBezTo>
                      <a:pt x="20976" y="18293"/>
                      <a:pt x="20995" y="18257"/>
                      <a:pt x="20995" y="18257"/>
                    </a:cubicBezTo>
                    <a:cubicBezTo>
                      <a:pt x="21050" y="18185"/>
                      <a:pt x="21086" y="18113"/>
                      <a:pt x="21141" y="18041"/>
                    </a:cubicBezTo>
                    <a:cubicBezTo>
                      <a:pt x="21141" y="18041"/>
                      <a:pt x="21160" y="18041"/>
                      <a:pt x="21160" y="18005"/>
                    </a:cubicBezTo>
                    <a:cubicBezTo>
                      <a:pt x="21197" y="17934"/>
                      <a:pt x="21252" y="17862"/>
                      <a:pt x="21288" y="17790"/>
                    </a:cubicBezTo>
                    <a:cubicBezTo>
                      <a:pt x="21288" y="17790"/>
                      <a:pt x="21288" y="17790"/>
                      <a:pt x="21307" y="17754"/>
                    </a:cubicBezTo>
                    <a:cubicBezTo>
                      <a:pt x="21344" y="17682"/>
                      <a:pt x="21380" y="17610"/>
                      <a:pt x="21417" y="17538"/>
                    </a:cubicBezTo>
                    <a:cubicBezTo>
                      <a:pt x="21417" y="17538"/>
                      <a:pt x="21417" y="17538"/>
                      <a:pt x="21417" y="17502"/>
                    </a:cubicBezTo>
                    <a:cubicBezTo>
                      <a:pt x="21416" y="17430"/>
                      <a:pt x="21453" y="17358"/>
                      <a:pt x="21471" y="17287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21425" tIns="21425" rIns="21425" bIns="2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 panose="020B0604020202020204"/>
                  <a:buNone/>
                </a:pPr>
                <a:endParaRPr sz="17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30" name="Google Shape;2430;p161"/>
              <p:cNvSpPr/>
              <p:nvPr/>
            </p:nvSpPr>
            <p:spPr>
              <a:xfrm>
                <a:off x="1502475" y="3669166"/>
                <a:ext cx="2838672" cy="6855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9" y="0"/>
                      <a:pt x="21600" y="4868"/>
                      <a:pt x="21600" y="10800"/>
                    </a:cubicBezTo>
                    <a:cubicBezTo>
                      <a:pt x="21600" y="16808"/>
                      <a:pt x="16769" y="21600"/>
                      <a:pt x="10800" y="21600"/>
                    </a:cubicBezTo>
                    <a:cubicBezTo>
                      <a:pt x="4831" y="21600"/>
                      <a:pt x="0" y="16732"/>
                      <a:pt x="0" y="10800"/>
                    </a:cubicBezTo>
                    <a:cubicBezTo>
                      <a:pt x="0" y="4868"/>
                      <a:pt x="4831" y="0"/>
                      <a:pt x="10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21425" tIns="21425" rIns="21425" bIns="2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 panose="020B0604020202020204"/>
                  <a:buNone/>
                </a:pPr>
                <a:endParaRPr sz="17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431" name="Google Shape;2431;p161"/>
            <p:cNvGrpSpPr/>
            <p:nvPr/>
          </p:nvGrpSpPr>
          <p:grpSpPr>
            <a:xfrm>
              <a:off x="4470897" y="2984366"/>
              <a:ext cx="2129004" cy="1088073"/>
              <a:chOff x="3095602" y="2703634"/>
              <a:chExt cx="2838672" cy="1450764"/>
            </a:xfrm>
          </p:grpSpPr>
          <p:sp>
            <p:nvSpPr>
              <p:cNvPr id="2432" name="Google Shape;2432;p161"/>
              <p:cNvSpPr/>
              <p:nvPr/>
            </p:nvSpPr>
            <p:spPr>
              <a:xfrm>
                <a:off x="3095602" y="2703634"/>
                <a:ext cx="2838672" cy="145076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471" y="17287"/>
                    </a:moveTo>
                    <a:cubicBezTo>
                      <a:pt x="21471" y="17287"/>
                      <a:pt x="21471" y="17287"/>
                      <a:pt x="21471" y="17287"/>
                    </a:cubicBezTo>
                    <a:cubicBezTo>
                      <a:pt x="21508" y="17179"/>
                      <a:pt x="21526" y="17107"/>
                      <a:pt x="21545" y="17035"/>
                    </a:cubicBezTo>
                    <a:cubicBezTo>
                      <a:pt x="21545" y="17035"/>
                      <a:pt x="21545" y="17035"/>
                      <a:pt x="21545" y="17035"/>
                    </a:cubicBezTo>
                    <a:cubicBezTo>
                      <a:pt x="21563" y="16963"/>
                      <a:pt x="21582" y="16891"/>
                      <a:pt x="21582" y="16783"/>
                    </a:cubicBezTo>
                    <a:cubicBezTo>
                      <a:pt x="21582" y="16783"/>
                      <a:pt x="21582" y="16783"/>
                      <a:pt x="21582" y="16783"/>
                    </a:cubicBezTo>
                    <a:cubicBezTo>
                      <a:pt x="21582" y="16712"/>
                      <a:pt x="21600" y="16604"/>
                      <a:pt x="21600" y="16532"/>
                    </a:cubicBezTo>
                    <a:lnTo>
                      <a:pt x="21600" y="5103"/>
                    </a:lnTo>
                    <a:cubicBezTo>
                      <a:pt x="21600" y="2264"/>
                      <a:pt x="16769" y="0"/>
                      <a:pt x="10800" y="0"/>
                    </a:cubicBezTo>
                    <a:cubicBezTo>
                      <a:pt x="4831" y="0"/>
                      <a:pt x="0" y="2300"/>
                      <a:pt x="0" y="5103"/>
                    </a:cubicBezTo>
                    <a:lnTo>
                      <a:pt x="0" y="16532"/>
                    </a:lnTo>
                    <a:cubicBezTo>
                      <a:pt x="0" y="16604"/>
                      <a:pt x="0" y="16712"/>
                      <a:pt x="18" y="16783"/>
                    </a:cubicBezTo>
                    <a:cubicBezTo>
                      <a:pt x="18" y="16783"/>
                      <a:pt x="18" y="16783"/>
                      <a:pt x="18" y="16783"/>
                    </a:cubicBezTo>
                    <a:cubicBezTo>
                      <a:pt x="18" y="16855"/>
                      <a:pt x="37" y="16963"/>
                      <a:pt x="55" y="17035"/>
                    </a:cubicBezTo>
                    <a:cubicBezTo>
                      <a:pt x="55" y="17035"/>
                      <a:pt x="55" y="17035"/>
                      <a:pt x="55" y="17035"/>
                    </a:cubicBezTo>
                    <a:cubicBezTo>
                      <a:pt x="74" y="17107"/>
                      <a:pt x="92" y="17179"/>
                      <a:pt x="110" y="17287"/>
                    </a:cubicBezTo>
                    <a:cubicBezTo>
                      <a:pt x="110" y="17287"/>
                      <a:pt x="110" y="17287"/>
                      <a:pt x="110" y="17287"/>
                    </a:cubicBezTo>
                    <a:cubicBezTo>
                      <a:pt x="129" y="17358"/>
                      <a:pt x="165" y="17430"/>
                      <a:pt x="202" y="17502"/>
                    </a:cubicBezTo>
                    <a:cubicBezTo>
                      <a:pt x="202" y="17502"/>
                      <a:pt x="202" y="17502"/>
                      <a:pt x="202" y="17538"/>
                    </a:cubicBezTo>
                    <a:cubicBezTo>
                      <a:pt x="239" y="17610"/>
                      <a:pt x="276" y="17682"/>
                      <a:pt x="312" y="17754"/>
                    </a:cubicBezTo>
                    <a:cubicBezTo>
                      <a:pt x="312" y="17754"/>
                      <a:pt x="312" y="17754"/>
                      <a:pt x="331" y="17790"/>
                    </a:cubicBezTo>
                    <a:cubicBezTo>
                      <a:pt x="367" y="17862"/>
                      <a:pt x="404" y="17934"/>
                      <a:pt x="459" y="18005"/>
                    </a:cubicBezTo>
                    <a:cubicBezTo>
                      <a:pt x="459" y="18005"/>
                      <a:pt x="478" y="18005"/>
                      <a:pt x="478" y="18041"/>
                    </a:cubicBezTo>
                    <a:cubicBezTo>
                      <a:pt x="514" y="18113"/>
                      <a:pt x="569" y="18185"/>
                      <a:pt x="625" y="18257"/>
                    </a:cubicBezTo>
                    <a:cubicBezTo>
                      <a:pt x="625" y="18257"/>
                      <a:pt x="643" y="18257"/>
                      <a:pt x="643" y="18293"/>
                    </a:cubicBezTo>
                    <a:cubicBezTo>
                      <a:pt x="698" y="18365"/>
                      <a:pt x="753" y="18437"/>
                      <a:pt x="808" y="18509"/>
                    </a:cubicBezTo>
                    <a:cubicBezTo>
                      <a:pt x="808" y="18509"/>
                      <a:pt x="808" y="18509"/>
                      <a:pt x="827" y="18509"/>
                    </a:cubicBezTo>
                    <a:cubicBezTo>
                      <a:pt x="827" y="18509"/>
                      <a:pt x="827" y="18509"/>
                      <a:pt x="845" y="18509"/>
                    </a:cubicBezTo>
                    <a:cubicBezTo>
                      <a:pt x="900" y="18581"/>
                      <a:pt x="955" y="18617"/>
                      <a:pt x="1010" y="18688"/>
                    </a:cubicBezTo>
                    <a:cubicBezTo>
                      <a:pt x="1029" y="18688"/>
                      <a:pt x="1029" y="18724"/>
                      <a:pt x="1047" y="18724"/>
                    </a:cubicBezTo>
                    <a:cubicBezTo>
                      <a:pt x="1102" y="18796"/>
                      <a:pt x="1176" y="18832"/>
                      <a:pt x="1231" y="18904"/>
                    </a:cubicBezTo>
                    <a:cubicBezTo>
                      <a:pt x="1249" y="18904"/>
                      <a:pt x="1249" y="18904"/>
                      <a:pt x="1268" y="18940"/>
                    </a:cubicBezTo>
                    <a:cubicBezTo>
                      <a:pt x="1341" y="19012"/>
                      <a:pt x="1396" y="19048"/>
                      <a:pt x="1470" y="19120"/>
                    </a:cubicBezTo>
                    <a:cubicBezTo>
                      <a:pt x="1470" y="19120"/>
                      <a:pt x="1488" y="19120"/>
                      <a:pt x="1488" y="19156"/>
                    </a:cubicBezTo>
                    <a:cubicBezTo>
                      <a:pt x="1561" y="19228"/>
                      <a:pt x="1635" y="19264"/>
                      <a:pt x="1727" y="19335"/>
                    </a:cubicBezTo>
                    <a:cubicBezTo>
                      <a:pt x="1727" y="19335"/>
                      <a:pt x="1727" y="19335"/>
                      <a:pt x="1727" y="19335"/>
                    </a:cubicBezTo>
                    <a:cubicBezTo>
                      <a:pt x="1727" y="19335"/>
                      <a:pt x="1727" y="19335"/>
                      <a:pt x="1727" y="19335"/>
                    </a:cubicBezTo>
                    <a:cubicBezTo>
                      <a:pt x="1800" y="19371"/>
                      <a:pt x="1855" y="19443"/>
                      <a:pt x="1929" y="19479"/>
                    </a:cubicBezTo>
                    <a:cubicBezTo>
                      <a:pt x="1947" y="19479"/>
                      <a:pt x="1966" y="19515"/>
                      <a:pt x="1966" y="19515"/>
                    </a:cubicBezTo>
                    <a:cubicBezTo>
                      <a:pt x="2039" y="19551"/>
                      <a:pt x="2112" y="19623"/>
                      <a:pt x="2186" y="19659"/>
                    </a:cubicBezTo>
                    <a:cubicBezTo>
                      <a:pt x="2204" y="19659"/>
                      <a:pt x="2204" y="19659"/>
                      <a:pt x="2223" y="19695"/>
                    </a:cubicBezTo>
                    <a:cubicBezTo>
                      <a:pt x="2296" y="19731"/>
                      <a:pt x="2351" y="19767"/>
                      <a:pt x="2425" y="19803"/>
                    </a:cubicBezTo>
                    <a:cubicBezTo>
                      <a:pt x="2443" y="19803"/>
                      <a:pt x="2443" y="19803"/>
                      <a:pt x="2462" y="19839"/>
                    </a:cubicBezTo>
                    <a:cubicBezTo>
                      <a:pt x="2535" y="19875"/>
                      <a:pt x="2608" y="19911"/>
                      <a:pt x="2700" y="19982"/>
                    </a:cubicBezTo>
                    <a:cubicBezTo>
                      <a:pt x="2700" y="19982"/>
                      <a:pt x="2719" y="19982"/>
                      <a:pt x="2719" y="19982"/>
                    </a:cubicBezTo>
                    <a:cubicBezTo>
                      <a:pt x="2737" y="19982"/>
                      <a:pt x="2737" y="19982"/>
                      <a:pt x="2755" y="19982"/>
                    </a:cubicBezTo>
                    <a:cubicBezTo>
                      <a:pt x="2829" y="20018"/>
                      <a:pt x="2902" y="20054"/>
                      <a:pt x="2976" y="20090"/>
                    </a:cubicBezTo>
                    <a:cubicBezTo>
                      <a:pt x="2976" y="20090"/>
                      <a:pt x="2994" y="20090"/>
                      <a:pt x="2994" y="20090"/>
                    </a:cubicBezTo>
                    <a:cubicBezTo>
                      <a:pt x="3068" y="20126"/>
                      <a:pt x="3160" y="20162"/>
                      <a:pt x="3233" y="20198"/>
                    </a:cubicBezTo>
                    <a:cubicBezTo>
                      <a:pt x="3251" y="20198"/>
                      <a:pt x="3270" y="20234"/>
                      <a:pt x="3288" y="20234"/>
                    </a:cubicBezTo>
                    <a:cubicBezTo>
                      <a:pt x="3380" y="20270"/>
                      <a:pt x="3453" y="20306"/>
                      <a:pt x="3545" y="20342"/>
                    </a:cubicBezTo>
                    <a:cubicBezTo>
                      <a:pt x="3545" y="20342"/>
                      <a:pt x="3545" y="20342"/>
                      <a:pt x="3545" y="20342"/>
                    </a:cubicBezTo>
                    <a:cubicBezTo>
                      <a:pt x="3637" y="20378"/>
                      <a:pt x="3729" y="20414"/>
                      <a:pt x="3802" y="20450"/>
                    </a:cubicBezTo>
                    <a:cubicBezTo>
                      <a:pt x="3821" y="20450"/>
                      <a:pt x="3821" y="20450"/>
                      <a:pt x="3839" y="20450"/>
                    </a:cubicBezTo>
                    <a:cubicBezTo>
                      <a:pt x="3858" y="20450"/>
                      <a:pt x="3858" y="20450"/>
                      <a:pt x="3876" y="20450"/>
                    </a:cubicBezTo>
                    <a:cubicBezTo>
                      <a:pt x="3968" y="20486"/>
                      <a:pt x="4060" y="20522"/>
                      <a:pt x="4151" y="20558"/>
                    </a:cubicBezTo>
                    <a:cubicBezTo>
                      <a:pt x="4170" y="20558"/>
                      <a:pt x="4170" y="20558"/>
                      <a:pt x="4188" y="20558"/>
                    </a:cubicBezTo>
                    <a:cubicBezTo>
                      <a:pt x="4280" y="20594"/>
                      <a:pt x="4372" y="20629"/>
                      <a:pt x="4464" y="20665"/>
                    </a:cubicBezTo>
                    <a:cubicBezTo>
                      <a:pt x="4482" y="20665"/>
                      <a:pt x="4500" y="20665"/>
                      <a:pt x="4519" y="20701"/>
                    </a:cubicBezTo>
                    <a:cubicBezTo>
                      <a:pt x="4611" y="20737"/>
                      <a:pt x="4721" y="20773"/>
                      <a:pt x="4813" y="20809"/>
                    </a:cubicBezTo>
                    <a:cubicBezTo>
                      <a:pt x="4831" y="20809"/>
                      <a:pt x="4849" y="20809"/>
                      <a:pt x="4886" y="20845"/>
                    </a:cubicBezTo>
                    <a:cubicBezTo>
                      <a:pt x="4978" y="20881"/>
                      <a:pt x="5088" y="20917"/>
                      <a:pt x="5198" y="20953"/>
                    </a:cubicBezTo>
                    <a:cubicBezTo>
                      <a:pt x="5198" y="20953"/>
                      <a:pt x="5198" y="20953"/>
                      <a:pt x="5217" y="20953"/>
                    </a:cubicBezTo>
                    <a:cubicBezTo>
                      <a:pt x="5217" y="20953"/>
                      <a:pt x="5217" y="20953"/>
                      <a:pt x="5217" y="20953"/>
                    </a:cubicBezTo>
                    <a:cubicBezTo>
                      <a:pt x="5345" y="20989"/>
                      <a:pt x="5492" y="21025"/>
                      <a:pt x="5621" y="21061"/>
                    </a:cubicBezTo>
                    <a:cubicBezTo>
                      <a:pt x="5639" y="21061"/>
                      <a:pt x="5639" y="21061"/>
                      <a:pt x="5658" y="21061"/>
                    </a:cubicBezTo>
                    <a:cubicBezTo>
                      <a:pt x="5786" y="21097"/>
                      <a:pt x="5933" y="21133"/>
                      <a:pt x="6062" y="21169"/>
                    </a:cubicBezTo>
                    <a:cubicBezTo>
                      <a:pt x="6080" y="21169"/>
                      <a:pt x="6099" y="21169"/>
                      <a:pt x="6099" y="21169"/>
                    </a:cubicBezTo>
                    <a:cubicBezTo>
                      <a:pt x="6227" y="21205"/>
                      <a:pt x="6374" y="21241"/>
                      <a:pt x="6503" y="21241"/>
                    </a:cubicBezTo>
                    <a:cubicBezTo>
                      <a:pt x="6521" y="21241"/>
                      <a:pt x="6539" y="21241"/>
                      <a:pt x="6558" y="21241"/>
                    </a:cubicBezTo>
                    <a:cubicBezTo>
                      <a:pt x="6686" y="21276"/>
                      <a:pt x="6833" y="21276"/>
                      <a:pt x="6980" y="21312"/>
                    </a:cubicBezTo>
                    <a:cubicBezTo>
                      <a:pt x="6999" y="21312"/>
                      <a:pt x="6999" y="21312"/>
                      <a:pt x="7017" y="21312"/>
                    </a:cubicBezTo>
                    <a:cubicBezTo>
                      <a:pt x="7017" y="21312"/>
                      <a:pt x="7035" y="21312"/>
                      <a:pt x="7035" y="21312"/>
                    </a:cubicBezTo>
                    <a:cubicBezTo>
                      <a:pt x="7164" y="21348"/>
                      <a:pt x="7292" y="21348"/>
                      <a:pt x="7421" y="21384"/>
                    </a:cubicBezTo>
                    <a:cubicBezTo>
                      <a:pt x="7439" y="21384"/>
                      <a:pt x="7458" y="21384"/>
                      <a:pt x="7494" y="21384"/>
                    </a:cubicBezTo>
                    <a:cubicBezTo>
                      <a:pt x="7623" y="21420"/>
                      <a:pt x="7752" y="21420"/>
                      <a:pt x="7899" y="21456"/>
                    </a:cubicBezTo>
                    <a:cubicBezTo>
                      <a:pt x="7917" y="21456"/>
                      <a:pt x="7935" y="21456"/>
                      <a:pt x="7954" y="21456"/>
                    </a:cubicBezTo>
                    <a:cubicBezTo>
                      <a:pt x="8101" y="21492"/>
                      <a:pt x="8229" y="21492"/>
                      <a:pt x="8376" y="21492"/>
                    </a:cubicBezTo>
                    <a:cubicBezTo>
                      <a:pt x="8376" y="21492"/>
                      <a:pt x="8376" y="21492"/>
                      <a:pt x="8394" y="21492"/>
                    </a:cubicBezTo>
                    <a:cubicBezTo>
                      <a:pt x="8541" y="21492"/>
                      <a:pt x="8688" y="21528"/>
                      <a:pt x="8817" y="21528"/>
                    </a:cubicBezTo>
                    <a:cubicBezTo>
                      <a:pt x="8835" y="21528"/>
                      <a:pt x="8854" y="21528"/>
                      <a:pt x="8872" y="21528"/>
                    </a:cubicBezTo>
                    <a:cubicBezTo>
                      <a:pt x="9019" y="21528"/>
                      <a:pt x="9147" y="21564"/>
                      <a:pt x="9294" y="21564"/>
                    </a:cubicBezTo>
                    <a:cubicBezTo>
                      <a:pt x="9313" y="21564"/>
                      <a:pt x="9349" y="21564"/>
                      <a:pt x="9368" y="21564"/>
                    </a:cubicBezTo>
                    <a:cubicBezTo>
                      <a:pt x="9515" y="21564"/>
                      <a:pt x="9643" y="21564"/>
                      <a:pt x="9790" y="21600"/>
                    </a:cubicBezTo>
                    <a:cubicBezTo>
                      <a:pt x="9809" y="21600"/>
                      <a:pt x="9845" y="21600"/>
                      <a:pt x="9864" y="21600"/>
                    </a:cubicBezTo>
                    <a:cubicBezTo>
                      <a:pt x="10011" y="21600"/>
                      <a:pt x="10158" y="21600"/>
                      <a:pt x="10304" y="21600"/>
                    </a:cubicBezTo>
                    <a:cubicBezTo>
                      <a:pt x="10323" y="21600"/>
                      <a:pt x="10341" y="21600"/>
                      <a:pt x="10360" y="21600"/>
                    </a:cubicBezTo>
                    <a:cubicBezTo>
                      <a:pt x="10506" y="21600"/>
                      <a:pt x="10672" y="21600"/>
                      <a:pt x="10819" y="21600"/>
                    </a:cubicBezTo>
                    <a:cubicBezTo>
                      <a:pt x="10966" y="21600"/>
                      <a:pt x="11131" y="21600"/>
                      <a:pt x="11278" y="21600"/>
                    </a:cubicBezTo>
                    <a:cubicBezTo>
                      <a:pt x="11296" y="21600"/>
                      <a:pt x="11315" y="21600"/>
                      <a:pt x="11333" y="21600"/>
                    </a:cubicBezTo>
                    <a:cubicBezTo>
                      <a:pt x="11480" y="21600"/>
                      <a:pt x="11627" y="21600"/>
                      <a:pt x="11774" y="21600"/>
                    </a:cubicBezTo>
                    <a:cubicBezTo>
                      <a:pt x="11792" y="21600"/>
                      <a:pt x="11829" y="21600"/>
                      <a:pt x="11847" y="21600"/>
                    </a:cubicBezTo>
                    <a:cubicBezTo>
                      <a:pt x="11994" y="21600"/>
                      <a:pt x="12123" y="21600"/>
                      <a:pt x="12270" y="21564"/>
                    </a:cubicBezTo>
                    <a:cubicBezTo>
                      <a:pt x="12288" y="21564"/>
                      <a:pt x="12325" y="21564"/>
                      <a:pt x="12343" y="21564"/>
                    </a:cubicBezTo>
                    <a:cubicBezTo>
                      <a:pt x="12490" y="21564"/>
                      <a:pt x="12619" y="21528"/>
                      <a:pt x="12766" y="21528"/>
                    </a:cubicBezTo>
                    <a:cubicBezTo>
                      <a:pt x="12784" y="21528"/>
                      <a:pt x="12802" y="21528"/>
                      <a:pt x="12821" y="21528"/>
                    </a:cubicBezTo>
                    <a:cubicBezTo>
                      <a:pt x="12967" y="21528"/>
                      <a:pt x="13114" y="21492"/>
                      <a:pt x="13243" y="21492"/>
                    </a:cubicBezTo>
                    <a:cubicBezTo>
                      <a:pt x="13243" y="21492"/>
                      <a:pt x="13243" y="21492"/>
                      <a:pt x="13261" y="21492"/>
                    </a:cubicBezTo>
                    <a:cubicBezTo>
                      <a:pt x="13408" y="21492"/>
                      <a:pt x="13555" y="21456"/>
                      <a:pt x="13684" y="21456"/>
                    </a:cubicBezTo>
                    <a:cubicBezTo>
                      <a:pt x="13702" y="21456"/>
                      <a:pt x="13721" y="21456"/>
                      <a:pt x="13739" y="21456"/>
                    </a:cubicBezTo>
                    <a:cubicBezTo>
                      <a:pt x="13867" y="21456"/>
                      <a:pt x="14014" y="21420"/>
                      <a:pt x="14143" y="21384"/>
                    </a:cubicBezTo>
                    <a:cubicBezTo>
                      <a:pt x="14161" y="21384"/>
                      <a:pt x="14180" y="21384"/>
                      <a:pt x="14216" y="21384"/>
                    </a:cubicBezTo>
                    <a:cubicBezTo>
                      <a:pt x="14345" y="21348"/>
                      <a:pt x="14474" y="21348"/>
                      <a:pt x="14602" y="21312"/>
                    </a:cubicBezTo>
                    <a:cubicBezTo>
                      <a:pt x="14602" y="21312"/>
                      <a:pt x="14621" y="21312"/>
                      <a:pt x="14621" y="21312"/>
                    </a:cubicBezTo>
                    <a:cubicBezTo>
                      <a:pt x="14639" y="21312"/>
                      <a:pt x="14639" y="21312"/>
                      <a:pt x="14657" y="21312"/>
                    </a:cubicBezTo>
                    <a:cubicBezTo>
                      <a:pt x="14804" y="21276"/>
                      <a:pt x="14933" y="21276"/>
                      <a:pt x="15080" y="21241"/>
                    </a:cubicBezTo>
                    <a:cubicBezTo>
                      <a:pt x="15098" y="21241"/>
                      <a:pt x="15117" y="21241"/>
                      <a:pt x="15135" y="21241"/>
                    </a:cubicBezTo>
                    <a:cubicBezTo>
                      <a:pt x="15282" y="21205"/>
                      <a:pt x="15410" y="21169"/>
                      <a:pt x="15539" y="21169"/>
                    </a:cubicBezTo>
                    <a:cubicBezTo>
                      <a:pt x="15557" y="21169"/>
                      <a:pt x="15576" y="21169"/>
                      <a:pt x="15576" y="21169"/>
                    </a:cubicBezTo>
                    <a:cubicBezTo>
                      <a:pt x="15723" y="21133"/>
                      <a:pt x="15851" y="21097"/>
                      <a:pt x="15980" y="21061"/>
                    </a:cubicBezTo>
                    <a:cubicBezTo>
                      <a:pt x="15998" y="21061"/>
                      <a:pt x="15998" y="21061"/>
                      <a:pt x="16017" y="21061"/>
                    </a:cubicBezTo>
                    <a:cubicBezTo>
                      <a:pt x="16163" y="21025"/>
                      <a:pt x="16292" y="20989"/>
                      <a:pt x="16421" y="20953"/>
                    </a:cubicBezTo>
                    <a:cubicBezTo>
                      <a:pt x="16421" y="20953"/>
                      <a:pt x="16421" y="20953"/>
                      <a:pt x="16421" y="20953"/>
                    </a:cubicBezTo>
                    <a:cubicBezTo>
                      <a:pt x="16421" y="20953"/>
                      <a:pt x="16421" y="20953"/>
                      <a:pt x="16439" y="20953"/>
                    </a:cubicBezTo>
                    <a:cubicBezTo>
                      <a:pt x="16549" y="20917"/>
                      <a:pt x="16641" y="20881"/>
                      <a:pt x="16751" y="20845"/>
                    </a:cubicBezTo>
                    <a:cubicBezTo>
                      <a:pt x="16770" y="20845"/>
                      <a:pt x="16788" y="20845"/>
                      <a:pt x="16806" y="20809"/>
                    </a:cubicBezTo>
                    <a:cubicBezTo>
                      <a:pt x="16898" y="20773"/>
                      <a:pt x="17009" y="20737"/>
                      <a:pt x="17100" y="20701"/>
                    </a:cubicBezTo>
                    <a:cubicBezTo>
                      <a:pt x="17119" y="20701"/>
                      <a:pt x="17137" y="20701"/>
                      <a:pt x="17155" y="20665"/>
                    </a:cubicBezTo>
                    <a:cubicBezTo>
                      <a:pt x="17247" y="20629"/>
                      <a:pt x="17339" y="20594"/>
                      <a:pt x="17431" y="20558"/>
                    </a:cubicBezTo>
                    <a:cubicBezTo>
                      <a:pt x="17449" y="20558"/>
                      <a:pt x="17449" y="20558"/>
                      <a:pt x="17468" y="20558"/>
                    </a:cubicBezTo>
                    <a:cubicBezTo>
                      <a:pt x="17560" y="20522"/>
                      <a:pt x="17651" y="20486"/>
                      <a:pt x="17743" y="20450"/>
                    </a:cubicBezTo>
                    <a:cubicBezTo>
                      <a:pt x="17762" y="20450"/>
                      <a:pt x="17762" y="20450"/>
                      <a:pt x="17780" y="20450"/>
                    </a:cubicBezTo>
                    <a:cubicBezTo>
                      <a:pt x="17798" y="20450"/>
                      <a:pt x="17798" y="20450"/>
                      <a:pt x="17817" y="20450"/>
                    </a:cubicBezTo>
                    <a:cubicBezTo>
                      <a:pt x="17909" y="20414"/>
                      <a:pt x="18000" y="20378"/>
                      <a:pt x="18074" y="20342"/>
                    </a:cubicBezTo>
                    <a:cubicBezTo>
                      <a:pt x="18074" y="20342"/>
                      <a:pt x="18074" y="20342"/>
                      <a:pt x="18074" y="20342"/>
                    </a:cubicBezTo>
                    <a:cubicBezTo>
                      <a:pt x="18166" y="20306"/>
                      <a:pt x="18239" y="20270"/>
                      <a:pt x="18331" y="20234"/>
                    </a:cubicBezTo>
                    <a:cubicBezTo>
                      <a:pt x="18349" y="20234"/>
                      <a:pt x="18368" y="20198"/>
                      <a:pt x="18386" y="20198"/>
                    </a:cubicBezTo>
                    <a:cubicBezTo>
                      <a:pt x="18478" y="20162"/>
                      <a:pt x="18551" y="20126"/>
                      <a:pt x="18625" y="20090"/>
                    </a:cubicBezTo>
                    <a:cubicBezTo>
                      <a:pt x="18625" y="20090"/>
                      <a:pt x="18643" y="20090"/>
                      <a:pt x="18643" y="20090"/>
                    </a:cubicBezTo>
                    <a:cubicBezTo>
                      <a:pt x="18717" y="20054"/>
                      <a:pt x="18790" y="20018"/>
                      <a:pt x="18864" y="19982"/>
                    </a:cubicBezTo>
                    <a:cubicBezTo>
                      <a:pt x="18882" y="19982"/>
                      <a:pt x="18882" y="19982"/>
                      <a:pt x="18900" y="19982"/>
                    </a:cubicBezTo>
                    <a:cubicBezTo>
                      <a:pt x="18900" y="19982"/>
                      <a:pt x="18919" y="19982"/>
                      <a:pt x="18919" y="19982"/>
                    </a:cubicBezTo>
                    <a:cubicBezTo>
                      <a:pt x="18992" y="19946"/>
                      <a:pt x="19084" y="19911"/>
                      <a:pt x="19158" y="19839"/>
                    </a:cubicBezTo>
                    <a:cubicBezTo>
                      <a:pt x="19176" y="19839"/>
                      <a:pt x="19176" y="19839"/>
                      <a:pt x="19194" y="19803"/>
                    </a:cubicBezTo>
                    <a:cubicBezTo>
                      <a:pt x="19268" y="19767"/>
                      <a:pt x="19323" y="19731"/>
                      <a:pt x="19396" y="19695"/>
                    </a:cubicBezTo>
                    <a:cubicBezTo>
                      <a:pt x="19415" y="19695"/>
                      <a:pt x="19415" y="19695"/>
                      <a:pt x="19433" y="19659"/>
                    </a:cubicBezTo>
                    <a:cubicBezTo>
                      <a:pt x="19507" y="19623"/>
                      <a:pt x="19580" y="19551"/>
                      <a:pt x="19654" y="19515"/>
                    </a:cubicBezTo>
                    <a:cubicBezTo>
                      <a:pt x="19672" y="19515"/>
                      <a:pt x="19690" y="19479"/>
                      <a:pt x="19690" y="19479"/>
                    </a:cubicBezTo>
                    <a:cubicBezTo>
                      <a:pt x="19764" y="19443"/>
                      <a:pt x="19837" y="19371"/>
                      <a:pt x="19892" y="19335"/>
                    </a:cubicBezTo>
                    <a:cubicBezTo>
                      <a:pt x="19892" y="19335"/>
                      <a:pt x="19892" y="19335"/>
                      <a:pt x="19892" y="19335"/>
                    </a:cubicBezTo>
                    <a:cubicBezTo>
                      <a:pt x="19892" y="19335"/>
                      <a:pt x="19892" y="19335"/>
                      <a:pt x="19892" y="19335"/>
                    </a:cubicBezTo>
                    <a:cubicBezTo>
                      <a:pt x="19966" y="19264"/>
                      <a:pt x="20058" y="19228"/>
                      <a:pt x="20131" y="19156"/>
                    </a:cubicBezTo>
                    <a:cubicBezTo>
                      <a:pt x="20131" y="19156"/>
                      <a:pt x="20150" y="19156"/>
                      <a:pt x="20150" y="19120"/>
                    </a:cubicBezTo>
                    <a:cubicBezTo>
                      <a:pt x="20223" y="19048"/>
                      <a:pt x="20296" y="19012"/>
                      <a:pt x="20352" y="18940"/>
                    </a:cubicBezTo>
                    <a:cubicBezTo>
                      <a:pt x="20370" y="18940"/>
                      <a:pt x="20370" y="18940"/>
                      <a:pt x="20388" y="18904"/>
                    </a:cubicBezTo>
                    <a:cubicBezTo>
                      <a:pt x="20462" y="18832"/>
                      <a:pt x="20517" y="18796"/>
                      <a:pt x="20572" y="18724"/>
                    </a:cubicBezTo>
                    <a:cubicBezTo>
                      <a:pt x="20590" y="18724"/>
                      <a:pt x="20590" y="18688"/>
                      <a:pt x="20609" y="18688"/>
                    </a:cubicBezTo>
                    <a:cubicBezTo>
                      <a:pt x="20664" y="18617"/>
                      <a:pt x="20719" y="18581"/>
                      <a:pt x="20774" y="18509"/>
                    </a:cubicBezTo>
                    <a:cubicBezTo>
                      <a:pt x="20774" y="18509"/>
                      <a:pt x="20774" y="18509"/>
                      <a:pt x="20792" y="18509"/>
                    </a:cubicBezTo>
                    <a:cubicBezTo>
                      <a:pt x="20792" y="18509"/>
                      <a:pt x="20792" y="18509"/>
                      <a:pt x="20811" y="18509"/>
                    </a:cubicBezTo>
                    <a:cubicBezTo>
                      <a:pt x="20866" y="18437"/>
                      <a:pt x="20921" y="18365"/>
                      <a:pt x="20976" y="18293"/>
                    </a:cubicBezTo>
                    <a:cubicBezTo>
                      <a:pt x="20976" y="18293"/>
                      <a:pt x="20995" y="18257"/>
                      <a:pt x="20995" y="18257"/>
                    </a:cubicBezTo>
                    <a:cubicBezTo>
                      <a:pt x="21050" y="18185"/>
                      <a:pt x="21086" y="18113"/>
                      <a:pt x="21141" y="18041"/>
                    </a:cubicBezTo>
                    <a:cubicBezTo>
                      <a:pt x="21141" y="18041"/>
                      <a:pt x="21160" y="18041"/>
                      <a:pt x="21160" y="18005"/>
                    </a:cubicBezTo>
                    <a:cubicBezTo>
                      <a:pt x="21197" y="17934"/>
                      <a:pt x="21252" y="17862"/>
                      <a:pt x="21288" y="17790"/>
                    </a:cubicBezTo>
                    <a:cubicBezTo>
                      <a:pt x="21288" y="17790"/>
                      <a:pt x="21288" y="17790"/>
                      <a:pt x="21307" y="17754"/>
                    </a:cubicBezTo>
                    <a:cubicBezTo>
                      <a:pt x="21344" y="17682"/>
                      <a:pt x="21380" y="17610"/>
                      <a:pt x="21417" y="17538"/>
                    </a:cubicBezTo>
                    <a:cubicBezTo>
                      <a:pt x="21417" y="17538"/>
                      <a:pt x="21417" y="17538"/>
                      <a:pt x="21417" y="17502"/>
                    </a:cubicBezTo>
                    <a:cubicBezTo>
                      <a:pt x="21416" y="17430"/>
                      <a:pt x="21453" y="17358"/>
                      <a:pt x="21471" y="17287"/>
                    </a:cubicBezTo>
                    <a:close/>
                  </a:path>
                </a:pathLst>
              </a:custGeom>
              <a:solidFill>
                <a:srgbClr val="FF8AD8"/>
              </a:solidFill>
              <a:ln>
                <a:noFill/>
              </a:ln>
            </p:spPr>
            <p:txBody>
              <a:bodyPr spcFirstLastPara="1" wrap="square" lIns="21425" tIns="21425" rIns="21425" bIns="2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 panose="020B0604020202020204"/>
                  <a:buNone/>
                </a:pPr>
                <a:endParaRPr sz="17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33" name="Google Shape;2433;p161"/>
              <p:cNvSpPr/>
              <p:nvPr/>
            </p:nvSpPr>
            <p:spPr>
              <a:xfrm>
                <a:off x="3095602" y="2703634"/>
                <a:ext cx="2838672" cy="6855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9" y="0"/>
                      <a:pt x="21600" y="4868"/>
                      <a:pt x="21600" y="10800"/>
                    </a:cubicBezTo>
                    <a:cubicBezTo>
                      <a:pt x="21600" y="16808"/>
                      <a:pt x="16769" y="21600"/>
                      <a:pt x="10800" y="21600"/>
                    </a:cubicBezTo>
                    <a:cubicBezTo>
                      <a:pt x="4831" y="21600"/>
                      <a:pt x="0" y="16732"/>
                      <a:pt x="0" y="10800"/>
                    </a:cubicBezTo>
                    <a:cubicBezTo>
                      <a:pt x="0" y="4868"/>
                      <a:pt x="4831" y="0"/>
                      <a:pt x="10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21425" tIns="21425" rIns="21425" bIns="2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 panose="020B0604020202020204"/>
                  <a:buNone/>
                </a:pPr>
                <a:endParaRPr sz="17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434" name="Google Shape;2434;p161"/>
            <p:cNvGrpSpPr/>
            <p:nvPr/>
          </p:nvGrpSpPr>
          <p:grpSpPr>
            <a:xfrm>
              <a:off x="8037330" y="3708516"/>
              <a:ext cx="2129004" cy="1088073"/>
              <a:chOff x="7850845" y="3669166"/>
              <a:chExt cx="2838672" cy="1450764"/>
            </a:xfrm>
          </p:grpSpPr>
          <p:sp>
            <p:nvSpPr>
              <p:cNvPr id="2435" name="Google Shape;2435;p161"/>
              <p:cNvSpPr/>
              <p:nvPr/>
            </p:nvSpPr>
            <p:spPr>
              <a:xfrm>
                <a:off x="7850845" y="3669166"/>
                <a:ext cx="2838672" cy="145076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29" y="17287"/>
                    </a:moveTo>
                    <a:cubicBezTo>
                      <a:pt x="129" y="17287"/>
                      <a:pt x="129" y="17287"/>
                      <a:pt x="129" y="17287"/>
                    </a:cubicBezTo>
                    <a:cubicBezTo>
                      <a:pt x="92" y="17179"/>
                      <a:pt x="74" y="17107"/>
                      <a:pt x="55" y="17035"/>
                    </a:cubicBezTo>
                    <a:cubicBezTo>
                      <a:pt x="55" y="17035"/>
                      <a:pt x="55" y="17035"/>
                      <a:pt x="55" y="17035"/>
                    </a:cubicBezTo>
                    <a:cubicBezTo>
                      <a:pt x="37" y="16963"/>
                      <a:pt x="18" y="16891"/>
                      <a:pt x="18" y="16783"/>
                    </a:cubicBezTo>
                    <a:cubicBezTo>
                      <a:pt x="18" y="16783"/>
                      <a:pt x="18" y="16783"/>
                      <a:pt x="18" y="16783"/>
                    </a:cubicBezTo>
                    <a:cubicBezTo>
                      <a:pt x="18" y="16712"/>
                      <a:pt x="0" y="16604"/>
                      <a:pt x="0" y="16532"/>
                    </a:cubicBezTo>
                    <a:lnTo>
                      <a:pt x="0" y="5103"/>
                    </a:lnTo>
                    <a:cubicBezTo>
                      <a:pt x="0" y="2264"/>
                      <a:pt x="4831" y="0"/>
                      <a:pt x="10800" y="0"/>
                    </a:cubicBezTo>
                    <a:cubicBezTo>
                      <a:pt x="16769" y="0"/>
                      <a:pt x="21600" y="2300"/>
                      <a:pt x="21600" y="5103"/>
                    </a:cubicBezTo>
                    <a:lnTo>
                      <a:pt x="21600" y="16532"/>
                    </a:lnTo>
                    <a:cubicBezTo>
                      <a:pt x="21600" y="16604"/>
                      <a:pt x="21600" y="16712"/>
                      <a:pt x="21582" y="16783"/>
                    </a:cubicBezTo>
                    <a:cubicBezTo>
                      <a:pt x="21582" y="16783"/>
                      <a:pt x="21582" y="16783"/>
                      <a:pt x="21582" y="16783"/>
                    </a:cubicBezTo>
                    <a:cubicBezTo>
                      <a:pt x="21582" y="16855"/>
                      <a:pt x="21563" y="16963"/>
                      <a:pt x="21545" y="17035"/>
                    </a:cubicBezTo>
                    <a:cubicBezTo>
                      <a:pt x="21545" y="17035"/>
                      <a:pt x="21545" y="17035"/>
                      <a:pt x="21545" y="17035"/>
                    </a:cubicBezTo>
                    <a:cubicBezTo>
                      <a:pt x="21526" y="17107"/>
                      <a:pt x="21508" y="17179"/>
                      <a:pt x="21490" y="17287"/>
                    </a:cubicBezTo>
                    <a:cubicBezTo>
                      <a:pt x="21490" y="17287"/>
                      <a:pt x="21490" y="17287"/>
                      <a:pt x="21490" y="17287"/>
                    </a:cubicBezTo>
                    <a:cubicBezTo>
                      <a:pt x="21471" y="17358"/>
                      <a:pt x="21435" y="17430"/>
                      <a:pt x="21398" y="17502"/>
                    </a:cubicBezTo>
                    <a:cubicBezTo>
                      <a:pt x="21398" y="17502"/>
                      <a:pt x="21398" y="17502"/>
                      <a:pt x="21398" y="17538"/>
                    </a:cubicBezTo>
                    <a:cubicBezTo>
                      <a:pt x="21361" y="17610"/>
                      <a:pt x="21324" y="17682"/>
                      <a:pt x="21288" y="17754"/>
                    </a:cubicBezTo>
                    <a:cubicBezTo>
                      <a:pt x="21288" y="17754"/>
                      <a:pt x="21288" y="17754"/>
                      <a:pt x="21269" y="17790"/>
                    </a:cubicBezTo>
                    <a:cubicBezTo>
                      <a:pt x="21233" y="17862"/>
                      <a:pt x="21196" y="17934"/>
                      <a:pt x="21141" y="18005"/>
                    </a:cubicBezTo>
                    <a:cubicBezTo>
                      <a:pt x="21141" y="18005"/>
                      <a:pt x="21122" y="18005"/>
                      <a:pt x="21122" y="18041"/>
                    </a:cubicBezTo>
                    <a:cubicBezTo>
                      <a:pt x="21086" y="18113"/>
                      <a:pt x="21031" y="18185"/>
                      <a:pt x="20975" y="18257"/>
                    </a:cubicBezTo>
                    <a:cubicBezTo>
                      <a:pt x="20975" y="18257"/>
                      <a:pt x="20957" y="18293"/>
                      <a:pt x="20957" y="18293"/>
                    </a:cubicBezTo>
                    <a:cubicBezTo>
                      <a:pt x="20902" y="18365"/>
                      <a:pt x="20847" y="18437"/>
                      <a:pt x="20792" y="18509"/>
                    </a:cubicBezTo>
                    <a:cubicBezTo>
                      <a:pt x="20792" y="18509"/>
                      <a:pt x="20792" y="18509"/>
                      <a:pt x="20773" y="18509"/>
                    </a:cubicBezTo>
                    <a:cubicBezTo>
                      <a:pt x="20773" y="18509"/>
                      <a:pt x="20773" y="18509"/>
                      <a:pt x="20755" y="18509"/>
                    </a:cubicBezTo>
                    <a:cubicBezTo>
                      <a:pt x="20700" y="18581"/>
                      <a:pt x="20645" y="18617"/>
                      <a:pt x="20590" y="18688"/>
                    </a:cubicBezTo>
                    <a:cubicBezTo>
                      <a:pt x="20571" y="18688"/>
                      <a:pt x="20571" y="18724"/>
                      <a:pt x="20553" y="18724"/>
                    </a:cubicBezTo>
                    <a:cubicBezTo>
                      <a:pt x="20498" y="18796"/>
                      <a:pt x="20424" y="18832"/>
                      <a:pt x="20369" y="18904"/>
                    </a:cubicBezTo>
                    <a:cubicBezTo>
                      <a:pt x="20351" y="18904"/>
                      <a:pt x="20351" y="18904"/>
                      <a:pt x="20332" y="18940"/>
                    </a:cubicBezTo>
                    <a:cubicBezTo>
                      <a:pt x="20259" y="19012"/>
                      <a:pt x="20204" y="19048"/>
                      <a:pt x="20130" y="19120"/>
                    </a:cubicBezTo>
                    <a:cubicBezTo>
                      <a:pt x="20130" y="19120"/>
                      <a:pt x="20112" y="19120"/>
                      <a:pt x="20112" y="19156"/>
                    </a:cubicBezTo>
                    <a:cubicBezTo>
                      <a:pt x="20039" y="19228"/>
                      <a:pt x="19965" y="19264"/>
                      <a:pt x="19873" y="19335"/>
                    </a:cubicBezTo>
                    <a:cubicBezTo>
                      <a:pt x="19873" y="19335"/>
                      <a:pt x="19873" y="19335"/>
                      <a:pt x="19873" y="19335"/>
                    </a:cubicBezTo>
                    <a:cubicBezTo>
                      <a:pt x="19873" y="19335"/>
                      <a:pt x="19873" y="19335"/>
                      <a:pt x="19873" y="19335"/>
                    </a:cubicBezTo>
                    <a:cubicBezTo>
                      <a:pt x="19800" y="19371"/>
                      <a:pt x="19745" y="19443"/>
                      <a:pt x="19671" y="19479"/>
                    </a:cubicBezTo>
                    <a:cubicBezTo>
                      <a:pt x="19653" y="19479"/>
                      <a:pt x="19634" y="19515"/>
                      <a:pt x="19634" y="19515"/>
                    </a:cubicBezTo>
                    <a:cubicBezTo>
                      <a:pt x="19561" y="19551"/>
                      <a:pt x="19488" y="19623"/>
                      <a:pt x="19414" y="19659"/>
                    </a:cubicBezTo>
                    <a:cubicBezTo>
                      <a:pt x="19396" y="19659"/>
                      <a:pt x="19396" y="19659"/>
                      <a:pt x="19377" y="19695"/>
                    </a:cubicBezTo>
                    <a:cubicBezTo>
                      <a:pt x="19304" y="19731"/>
                      <a:pt x="19249" y="19767"/>
                      <a:pt x="19175" y="19803"/>
                    </a:cubicBezTo>
                    <a:cubicBezTo>
                      <a:pt x="19157" y="19803"/>
                      <a:pt x="19157" y="19803"/>
                      <a:pt x="19138" y="19839"/>
                    </a:cubicBezTo>
                    <a:cubicBezTo>
                      <a:pt x="19065" y="19875"/>
                      <a:pt x="18992" y="19911"/>
                      <a:pt x="18900" y="19982"/>
                    </a:cubicBezTo>
                    <a:cubicBezTo>
                      <a:pt x="18900" y="19982"/>
                      <a:pt x="18881" y="19982"/>
                      <a:pt x="18881" y="19982"/>
                    </a:cubicBezTo>
                    <a:cubicBezTo>
                      <a:pt x="18863" y="19982"/>
                      <a:pt x="18863" y="19982"/>
                      <a:pt x="18845" y="19982"/>
                    </a:cubicBezTo>
                    <a:cubicBezTo>
                      <a:pt x="18771" y="20018"/>
                      <a:pt x="18698" y="20054"/>
                      <a:pt x="18624" y="20090"/>
                    </a:cubicBezTo>
                    <a:cubicBezTo>
                      <a:pt x="18624" y="20090"/>
                      <a:pt x="18606" y="20090"/>
                      <a:pt x="18606" y="20090"/>
                    </a:cubicBezTo>
                    <a:cubicBezTo>
                      <a:pt x="18532" y="20126"/>
                      <a:pt x="18440" y="20162"/>
                      <a:pt x="18367" y="20198"/>
                    </a:cubicBezTo>
                    <a:cubicBezTo>
                      <a:pt x="18349" y="20198"/>
                      <a:pt x="18330" y="20234"/>
                      <a:pt x="18312" y="20234"/>
                    </a:cubicBezTo>
                    <a:cubicBezTo>
                      <a:pt x="18220" y="20270"/>
                      <a:pt x="18147" y="20306"/>
                      <a:pt x="18055" y="20342"/>
                    </a:cubicBezTo>
                    <a:cubicBezTo>
                      <a:pt x="18055" y="20342"/>
                      <a:pt x="18055" y="20342"/>
                      <a:pt x="18055" y="20342"/>
                    </a:cubicBezTo>
                    <a:cubicBezTo>
                      <a:pt x="17963" y="20378"/>
                      <a:pt x="17871" y="20414"/>
                      <a:pt x="17798" y="20450"/>
                    </a:cubicBezTo>
                    <a:cubicBezTo>
                      <a:pt x="17779" y="20450"/>
                      <a:pt x="17779" y="20450"/>
                      <a:pt x="17761" y="20450"/>
                    </a:cubicBezTo>
                    <a:cubicBezTo>
                      <a:pt x="17742" y="20450"/>
                      <a:pt x="17742" y="20450"/>
                      <a:pt x="17724" y="20450"/>
                    </a:cubicBezTo>
                    <a:cubicBezTo>
                      <a:pt x="17632" y="20486"/>
                      <a:pt x="17540" y="20522"/>
                      <a:pt x="17449" y="20558"/>
                    </a:cubicBezTo>
                    <a:cubicBezTo>
                      <a:pt x="17430" y="20558"/>
                      <a:pt x="17430" y="20558"/>
                      <a:pt x="17412" y="20558"/>
                    </a:cubicBezTo>
                    <a:cubicBezTo>
                      <a:pt x="17320" y="20594"/>
                      <a:pt x="17228" y="20629"/>
                      <a:pt x="17136" y="20665"/>
                    </a:cubicBezTo>
                    <a:cubicBezTo>
                      <a:pt x="17118" y="20665"/>
                      <a:pt x="17100" y="20665"/>
                      <a:pt x="17081" y="20701"/>
                    </a:cubicBezTo>
                    <a:cubicBezTo>
                      <a:pt x="16989" y="20737"/>
                      <a:pt x="16879" y="20773"/>
                      <a:pt x="16787" y="20809"/>
                    </a:cubicBezTo>
                    <a:cubicBezTo>
                      <a:pt x="16769" y="20809"/>
                      <a:pt x="16751" y="20809"/>
                      <a:pt x="16714" y="20845"/>
                    </a:cubicBezTo>
                    <a:cubicBezTo>
                      <a:pt x="16622" y="20881"/>
                      <a:pt x="16512" y="20917"/>
                      <a:pt x="16402" y="20953"/>
                    </a:cubicBezTo>
                    <a:cubicBezTo>
                      <a:pt x="16402" y="20953"/>
                      <a:pt x="16402" y="20953"/>
                      <a:pt x="16383" y="20953"/>
                    </a:cubicBezTo>
                    <a:cubicBezTo>
                      <a:pt x="16383" y="20953"/>
                      <a:pt x="16383" y="20953"/>
                      <a:pt x="16383" y="20953"/>
                    </a:cubicBezTo>
                    <a:cubicBezTo>
                      <a:pt x="16255" y="20989"/>
                      <a:pt x="16108" y="21025"/>
                      <a:pt x="15979" y="21061"/>
                    </a:cubicBezTo>
                    <a:cubicBezTo>
                      <a:pt x="15961" y="21061"/>
                      <a:pt x="15961" y="21061"/>
                      <a:pt x="15942" y="21061"/>
                    </a:cubicBezTo>
                    <a:cubicBezTo>
                      <a:pt x="15814" y="21097"/>
                      <a:pt x="15667" y="21133"/>
                      <a:pt x="15538" y="21169"/>
                    </a:cubicBezTo>
                    <a:cubicBezTo>
                      <a:pt x="15520" y="21169"/>
                      <a:pt x="15501" y="21169"/>
                      <a:pt x="15501" y="21169"/>
                    </a:cubicBezTo>
                    <a:cubicBezTo>
                      <a:pt x="15373" y="21205"/>
                      <a:pt x="15226" y="21241"/>
                      <a:pt x="15097" y="21241"/>
                    </a:cubicBezTo>
                    <a:cubicBezTo>
                      <a:pt x="15079" y="21241"/>
                      <a:pt x="15061" y="21241"/>
                      <a:pt x="15042" y="21241"/>
                    </a:cubicBezTo>
                    <a:cubicBezTo>
                      <a:pt x="14914" y="21276"/>
                      <a:pt x="14767" y="21312"/>
                      <a:pt x="14620" y="21312"/>
                    </a:cubicBezTo>
                    <a:cubicBezTo>
                      <a:pt x="14601" y="21312"/>
                      <a:pt x="14601" y="21312"/>
                      <a:pt x="14583" y="21312"/>
                    </a:cubicBezTo>
                    <a:cubicBezTo>
                      <a:pt x="14583" y="21312"/>
                      <a:pt x="14565" y="21312"/>
                      <a:pt x="14565" y="21312"/>
                    </a:cubicBezTo>
                    <a:cubicBezTo>
                      <a:pt x="14436" y="21348"/>
                      <a:pt x="14308" y="21348"/>
                      <a:pt x="14179" y="21384"/>
                    </a:cubicBezTo>
                    <a:cubicBezTo>
                      <a:pt x="14161" y="21384"/>
                      <a:pt x="14142" y="21384"/>
                      <a:pt x="14106" y="21384"/>
                    </a:cubicBezTo>
                    <a:cubicBezTo>
                      <a:pt x="13977" y="21420"/>
                      <a:pt x="13848" y="21420"/>
                      <a:pt x="13701" y="21456"/>
                    </a:cubicBezTo>
                    <a:cubicBezTo>
                      <a:pt x="13683" y="21456"/>
                      <a:pt x="13665" y="21456"/>
                      <a:pt x="13646" y="21456"/>
                    </a:cubicBezTo>
                    <a:cubicBezTo>
                      <a:pt x="13499" y="21492"/>
                      <a:pt x="13371" y="21492"/>
                      <a:pt x="13224" y="21492"/>
                    </a:cubicBezTo>
                    <a:cubicBezTo>
                      <a:pt x="13224" y="21492"/>
                      <a:pt x="13224" y="21492"/>
                      <a:pt x="13206" y="21492"/>
                    </a:cubicBezTo>
                    <a:cubicBezTo>
                      <a:pt x="13059" y="21492"/>
                      <a:pt x="12912" y="21528"/>
                      <a:pt x="12783" y="21528"/>
                    </a:cubicBezTo>
                    <a:cubicBezTo>
                      <a:pt x="12765" y="21528"/>
                      <a:pt x="12746" y="21528"/>
                      <a:pt x="12728" y="21528"/>
                    </a:cubicBezTo>
                    <a:cubicBezTo>
                      <a:pt x="12581" y="21528"/>
                      <a:pt x="12453" y="21564"/>
                      <a:pt x="12306" y="21564"/>
                    </a:cubicBezTo>
                    <a:cubicBezTo>
                      <a:pt x="12287" y="21564"/>
                      <a:pt x="12251" y="21564"/>
                      <a:pt x="12232" y="21564"/>
                    </a:cubicBezTo>
                    <a:cubicBezTo>
                      <a:pt x="12085" y="21564"/>
                      <a:pt x="11957" y="21564"/>
                      <a:pt x="11810" y="21600"/>
                    </a:cubicBezTo>
                    <a:cubicBezTo>
                      <a:pt x="11791" y="21600"/>
                      <a:pt x="11755" y="21600"/>
                      <a:pt x="11736" y="21600"/>
                    </a:cubicBezTo>
                    <a:cubicBezTo>
                      <a:pt x="11589" y="21600"/>
                      <a:pt x="11442" y="21600"/>
                      <a:pt x="11296" y="21600"/>
                    </a:cubicBezTo>
                    <a:cubicBezTo>
                      <a:pt x="11277" y="21600"/>
                      <a:pt x="11259" y="21600"/>
                      <a:pt x="11240" y="21600"/>
                    </a:cubicBezTo>
                    <a:cubicBezTo>
                      <a:pt x="11094" y="21600"/>
                      <a:pt x="10928" y="21600"/>
                      <a:pt x="10781" y="21600"/>
                    </a:cubicBezTo>
                    <a:cubicBezTo>
                      <a:pt x="10634" y="21600"/>
                      <a:pt x="10469" y="21600"/>
                      <a:pt x="10322" y="21600"/>
                    </a:cubicBezTo>
                    <a:cubicBezTo>
                      <a:pt x="10304" y="21600"/>
                      <a:pt x="10285" y="21600"/>
                      <a:pt x="10267" y="21600"/>
                    </a:cubicBezTo>
                    <a:cubicBezTo>
                      <a:pt x="10120" y="21600"/>
                      <a:pt x="9973" y="21600"/>
                      <a:pt x="9826" y="21600"/>
                    </a:cubicBezTo>
                    <a:cubicBezTo>
                      <a:pt x="9808" y="21600"/>
                      <a:pt x="9771" y="21600"/>
                      <a:pt x="9753" y="21600"/>
                    </a:cubicBezTo>
                    <a:cubicBezTo>
                      <a:pt x="9606" y="21600"/>
                      <a:pt x="9477" y="21600"/>
                      <a:pt x="9330" y="21564"/>
                    </a:cubicBezTo>
                    <a:cubicBezTo>
                      <a:pt x="9312" y="21564"/>
                      <a:pt x="9275" y="21564"/>
                      <a:pt x="9257" y="21564"/>
                    </a:cubicBezTo>
                    <a:cubicBezTo>
                      <a:pt x="9110" y="21564"/>
                      <a:pt x="8981" y="21528"/>
                      <a:pt x="8834" y="21528"/>
                    </a:cubicBezTo>
                    <a:cubicBezTo>
                      <a:pt x="8816" y="21528"/>
                      <a:pt x="8798" y="21528"/>
                      <a:pt x="8779" y="21528"/>
                    </a:cubicBezTo>
                    <a:cubicBezTo>
                      <a:pt x="8633" y="21528"/>
                      <a:pt x="8486" y="21492"/>
                      <a:pt x="8357" y="21492"/>
                    </a:cubicBezTo>
                    <a:cubicBezTo>
                      <a:pt x="8357" y="21492"/>
                      <a:pt x="8357" y="21492"/>
                      <a:pt x="8339" y="21492"/>
                    </a:cubicBezTo>
                    <a:cubicBezTo>
                      <a:pt x="8192" y="21492"/>
                      <a:pt x="8045" y="21456"/>
                      <a:pt x="7916" y="21456"/>
                    </a:cubicBezTo>
                    <a:cubicBezTo>
                      <a:pt x="7898" y="21456"/>
                      <a:pt x="7879" y="21456"/>
                      <a:pt x="7861" y="21456"/>
                    </a:cubicBezTo>
                    <a:cubicBezTo>
                      <a:pt x="7733" y="21456"/>
                      <a:pt x="7586" y="21420"/>
                      <a:pt x="7457" y="21384"/>
                    </a:cubicBezTo>
                    <a:cubicBezTo>
                      <a:pt x="7439" y="21384"/>
                      <a:pt x="7420" y="21384"/>
                      <a:pt x="7384" y="21384"/>
                    </a:cubicBezTo>
                    <a:cubicBezTo>
                      <a:pt x="7255" y="21348"/>
                      <a:pt x="7126" y="21348"/>
                      <a:pt x="6998" y="21312"/>
                    </a:cubicBezTo>
                    <a:cubicBezTo>
                      <a:pt x="6998" y="21312"/>
                      <a:pt x="6979" y="21312"/>
                      <a:pt x="6979" y="21312"/>
                    </a:cubicBezTo>
                    <a:cubicBezTo>
                      <a:pt x="6961" y="21312"/>
                      <a:pt x="6961" y="21312"/>
                      <a:pt x="6943" y="21312"/>
                    </a:cubicBezTo>
                    <a:cubicBezTo>
                      <a:pt x="6796" y="21276"/>
                      <a:pt x="6667" y="21276"/>
                      <a:pt x="6520" y="21241"/>
                    </a:cubicBezTo>
                    <a:cubicBezTo>
                      <a:pt x="6502" y="21241"/>
                      <a:pt x="6483" y="21241"/>
                      <a:pt x="6465" y="21241"/>
                    </a:cubicBezTo>
                    <a:cubicBezTo>
                      <a:pt x="6318" y="21205"/>
                      <a:pt x="6190" y="21169"/>
                      <a:pt x="6061" y="21169"/>
                    </a:cubicBezTo>
                    <a:cubicBezTo>
                      <a:pt x="6043" y="21169"/>
                      <a:pt x="6024" y="21169"/>
                      <a:pt x="6024" y="21169"/>
                    </a:cubicBezTo>
                    <a:cubicBezTo>
                      <a:pt x="5877" y="21133"/>
                      <a:pt x="5749" y="21097"/>
                      <a:pt x="5620" y="21061"/>
                    </a:cubicBezTo>
                    <a:cubicBezTo>
                      <a:pt x="5602" y="21061"/>
                      <a:pt x="5602" y="21061"/>
                      <a:pt x="5583" y="21061"/>
                    </a:cubicBezTo>
                    <a:cubicBezTo>
                      <a:pt x="5437" y="21025"/>
                      <a:pt x="5308" y="20989"/>
                      <a:pt x="5179" y="20953"/>
                    </a:cubicBezTo>
                    <a:cubicBezTo>
                      <a:pt x="5179" y="20953"/>
                      <a:pt x="5179" y="20953"/>
                      <a:pt x="5179" y="20953"/>
                    </a:cubicBezTo>
                    <a:cubicBezTo>
                      <a:pt x="5179" y="20953"/>
                      <a:pt x="5179" y="20953"/>
                      <a:pt x="5161" y="20953"/>
                    </a:cubicBezTo>
                    <a:cubicBezTo>
                      <a:pt x="5051" y="20917"/>
                      <a:pt x="4959" y="20881"/>
                      <a:pt x="4849" y="20845"/>
                    </a:cubicBezTo>
                    <a:cubicBezTo>
                      <a:pt x="4830" y="20845"/>
                      <a:pt x="4812" y="20845"/>
                      <a:pt x="4794" y="20809"/>
                    </a:cubicBezTo>
                    <a:cubicBezTo>
                      <a:pt x="4702" y="20773"/>
                      <a:pt x="4591" y="20737"/>
                      <a:pt x="4500" y="20701"/>
                    </a:cubicBezTo>
                    <a:cubicBezTo>
                      <a:pt x="4481" y="20701"/>
                      <a:pt x="4463" y="20701"/>
                      <a:pt x="4445" y="20665"/>
                    </a:cubicBezTo>
                    <a:cubicBezTo>
                      <a:pt x="4353" y="20629"/>
                      <a:pt x="4261" y="20594"/>
                      <a:pt x="4169" y="20558"/>
                    </a:cubicBezTo>
                    <a:cubicBezTo>
                      <a:pt x="4151" y="20558"/>
                      <a:pt x="4151" y="20558"/>
                      <a:pt x="4132" y="20558"/>
                    </a:cubicBezTo>
                    <a:cubicBezTo>
                      <a:pt x="4040" y="20522"/>
                      <a:pt x="3949" y="20486"/>
                      <a:pt x="3857" y="20450"/>
                    </a:cubicBezTo>
                    <a:cubicBezTo>
                      <a:pt x="3838" y="20450"/>
                      <a:pt x="3838" y="20450"/>
                      <a:pt x="3820" y="20450"/>
                    </a:cubicBezTo>
                    <a:cubicBezTo>
                      <a:pt x="3802" y="20450"/>
                      <a:pt x="3802" y="20450"/>
                      <a:pt x="3783" y="20450"/>
                    </a:cubicBezTo>
                    <a:cubicBezTo>
                      <a:pt x="3691" y="20414"/>
                      <a:pt x="3600" y="20378"/>
                      <a:pt x="3526" y="20342"/>
                    </a:cubicBezTo>
                    <a:cubicBezTo>
                      <a:pt x="3526" y="20342"/>
                      <a:pt x="3526" y="20342"/>
                      <a:pt x="3526" y="20342"/>
                    </a:cubicBezTo>
                    <a:cubicBezTo>
                      <a:pt x="3434" y="20306"/>
                      <a:pt x="3361" y="20270"/>
                      <a:pt x="3269" y="20234"/>
                    </a:cubicBezTo>
                    <a:cubicBezTo>
                      <a:pt x="3251" y="20234"/>
                      <a:pt x="3232" y="20198"/>
                      <a:pt x="3214" y="20198"/>
                    </a:cubicBezTo>
                    <a:cubicBezTo>
                      <a:pt x="3122" y="20162"/>
                      <a:pt x="3049" y="20126"/>
                      <a:pt x="2975" y="20090"/>
                    </a:cubicBezTo>
                    <a:cubicBezTo>
                      <a:pt x="2975" y="20090"/>
                      <a:pt x="2957" y="20090"/>
                      <a:pt x="2957" y="20090"/>
                    </a:cubicBezTo>
                    <a:cubicBezTo>
                      <a:pt x="2883" y="20054"/>
                      <a:pt x="2810" y="20018"/>
                      <a:pt x="2736" y="19982"/>
                    </a:cubicBezTo>
                    <a:cubicBezTo>
                      <a:pt x="2718" y="19982"/>
                      <a:pt x="2718" y="19982"/>
                      <a:pt x="2700" y="19982"/>
                    </a:cubicBezTo>
                    <a:cubicBezTo>
                      <a:pt x="2700" y="19982"/>
                      <a:pt x="2681" y="19982"/>
                      <a:pt x="2681" y="19982"/>
                    </a:cubicBezTo>
                    <a:cubicBezTo>
                      <a:pt x="2608" y="19946"/>
                      <a:pt x="2516" y="19911"/>
                      <a:pt x="2442" y="19839"/>
                    </a:cubicBezTo>
                    <a:cubicBezTo>
                      <a:pt x="2424" y="19839"/>
                      <a:pt x="2424" y="19839"/>
                      <a:pt x="2406" y="19803"/>
                    </a:cubicBezTo>
                    <a:cubicBezTo>
                      <a:pt x="2332" y="19767"/>
                      <a:pt x="2277" y="19731"/>
                      <a:pt x="2204" y="19695"/>
                    </a:cubicBezTo>
                    <a:cubicBezTo>
                      <a:pt x="2185" y="19695"/>
                      <a:pt x="2185" y="19695"/>
                      <a:pt x="2167" y="19659"/>
                    </a:cubicBezTo>
                    <a:cubicBezTo>
                      <a:pt x="2093" y="19623"/>
                      <a:pt x="2020" y="19551"/>
                      <a:pt x="1946" y="19515"/>
                    </a:cubicBezTo>
                    <a:cubicBezTo>
                      <a:pt x="1928" y="19515"/>
                      <a:pt x="1910" y="19479"/>
                      <a:pt x="1910" y="19479"/>
                    </a:cubicBezTo>
                    <a:cubicBezTo>
                      <a:pt x="1836" y="19443"/>
                      <a:pt x="1763" y="19371"/>
                      <a:pt x="1708" y="19335"/>
                    </a:cubicBezTo>
                    <a:cubicBezTo>
                      <a:pt x="1708" y="19335"/>
                      <a:pt x="1708" y="19335"/>
                      <a:pt x="1708" y="19335"/>
                    </a:cubicBezTo>
                    <a:cubicBezTo>
                      <a:pt x="1708" y="19335"/>
                      <a:pt x="1708" y="19335"/>
                      <a:pt x="1708" y="19335"/>
                    </a:cubicBezTo>
                    <a:cubicBezTo>
                      <a:pt x="1634" y="19264"/>
                      <a:pt x="1542" y="19228"/>
                      <a:pt x="1469" y="19156"/>
                    </a:cubicBezTo>
                    <a:cubicBezTo>
                      <a:pt x="1469" y="19156"/>
                      <a:pt x="1450" y="19156"/>
                      <a:pt x="1450" y="19120"/>
                    </a:cubicBezTo>
                    <a:cubicBezTo>
                      <a:pt x="1377" y="19048"/>
                      <a:pt x="1304" y="19012"/>
                      <a:pt x="1248" y="18940"/>
                    </a:cubicBezTo>
                    <a:cubicBezTo>
                      <a:pt x="1230" y="18940"/>
                      <a:pt x="1230" y="18940"/>
                      <a:pt x="1212" y="18904"/>
                    </a:cubicBezTo>
                    <a:cubicBezTo>
                      <a:pt x="1138" y="18832"/>
                      <a:pt x="1083" y="18796"/>
                      <a:pt x="1028" y="18724"/>
                    </a:cubicBezTo>
                    <a:cubicBezTo>
                      <a:pt x="1010" y="18724"/>
                      <a:pt x="1010" y="18688"/>
                      <a:pt x="991" y="18688"/>
                    </a:cubicBezTo>
                    <a:cubicBezTo>
                      <a:pt x="936" y="18617"/>
                      <a:pt x="881" y="18581"/>
                      <a:pt x="826" y="18509"/>
                    </a:cubicBezTo>
                    <a:cubicBezTo>
                      <a:pt x="826" y="18509"/>
                      <a:pt x="826" y="18509"/>
                      <a:pt x="808" y="18509"/>
                    </a:cubicBezTo>
                    <a:cubicBezTo>
                      <a:pt x="808" y="18509"/>
                      <a:pt x="808" y="18509"/>
                      <a:pt x="789" y="18509"/>
                    </a:cubicBezTo>
                    <a:cubicBezTo>
                      <a:pt x="734" y="18437"/>
                      <a:pt x="679" y="18365"/>
                      <a:pt x="624" y="18293"/>
                    </a:cubicBezTo>
                    <a:cubicBezTo>
                      <a:pt x="624" y="18293"/>
                      <a:pt x="605" y="18257"/>
                      <a:pt x="605" y="18257"/>
                    </a:cubicBezTo>
                    <a:cubicBezTo>
                      <a:pt x="550" y="18185"/>
                      <a:pt x="514" y="18113"/>
                      <a:pt x="459" y="18041"/>
                    </a:cubicBezTo>
                    <a:cubicBezTo>
                      <a:pt x="459" y="18041"/>
                      <a:pt x="440" y="18041"/>
                      <a:pt x="440" y="18005"/>
                    </a:cubicBezTo>
                    <a:cubicBezTo>
                      <a:pt x="403" y="17934"/>
                      <a:pt x="348" y="17862"/>
                      <a:pt x="312" y="17790"/>
                    </a:cubicBezTo>
                    <a:cubicBezTo>
                      <a:pt x="312" y="17790"/>
                      <a:pt x="312" y="17790"/>
                      <a:pt x="293" y="17754"/>
                    </a:cubicBezTo>
                    <a:cubicBezTo>
                      <a:pt x="256" y="17682"/>
                      <a:pt x="220" y="17610"/>
                      <a:pt x="183" y="17538"/>
                    </a:cubicBezTo>
                    <a:cubicBezTo>
                      <a:pt x="183" y="17538"/>
                      <a:pt x="183" y="17538"/>
                      <a:pt x="183" y="17502"/>
                    </a:cubicBezTo>
                    <a:cubicBezTo>
                      <a:pt x="184" y="17430"/>
                      <a:pt x="147" y="17358"/>
                      <a:pt x="129" y="17287"/>
                    </a:cubicBezTo>
                    <a:close/>
                  </a:path>
                </a:pathLst>
              </a:custGeom>
              <a:solidFill>
                <a:srgbClr val="FF9119"/>
              </a:solidFill>
              <a:ln>
                <a:noFill/>
              </a:ln>
            </p:spPr>
            <p:txBody>
              <a:bodyPr spcFirstLastPara="1" wrap="square" lIns="21425" tIns="21425" rIns="21425" bIns="2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 panose="020B0604020202020204"/>
                  <a:buNone/>
                </a:pPr>
                <a:endParaRPr sz="17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36" name="Google Shape;2436;p161"/>
              <p:cNvSpPr/>
              <p:nvPr/>
            </p:nvSpPr>
            <p:spPr>
              <a:xfrm>
                <a:off x="7850845" y="3669166"/>
                <a:ext cx="2838672" cy="6855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1" y="0"/>
                      <a:pt x="0" y="4868"/>
                      <a:pt x="0" y="10800"/>
                    </a:cubicBezTo>
                    <a:cubicBezTo>
                      <a:pt x="0" y="16808"/>
                      <a:pt x="4831" y="21600"/>
                      <a:pt x="10800" y="21600"/>
                    </a:cubicBezTo>
                    <a:cubicBezTo>
                      <a:pt x="16769" y="21600"/>
                      <a:pt x="21600" y="16732"/>
                      <a:pt x="21600" y="10800"/>
                    </a:cubicBezTo>
                    <a:cubicBezTo>
                      <a:pt x="21600" y="4868"/>
                      <a:pt x="16769" y="0"/>
                      <a:pt x="10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21425" tIns="21425" rIns="21425" bIns="2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 panose="020B0604020202020204"/>
                  <a:buNone/>
                </a:pPr>
                <a:endParaRPr sz="17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437" name="Google Shape;2437;p161"/>
            <p:cNvGrpSpPr/>
            <p:nvPr/>
          </p:nvGrpSpPr>
          <p:grpSpPr>
            <a:xfrm>
              <a:off x="6851537" y="2984366"/>
              <a:ext cx="2129004" cy="1088073"/>
              <a:chOff x="6257718" y="2703634"/>
              <a:chExt cx="2838672" cy="1450764"/>
            </a:xfrm>
          </p:grpSpPr>
          <p:sp>
            <p:nvSpPr>
              <p:cNvPr id="2438" name="Google Shape;2438;p161"/>
              <p:cNvSpPr/>
              <p:nvPr/>
            </p:nvSpPr>
            <p:spPr>
              <a:xfrm>
                <a:off x="6257718" y="2703634"/>
                <a:ext cx="2838672" cy="145076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29" y="17287"/>
                    </a:moveTo>
                    <a:cubicBezTo>
                      <a:pt x="129" y="17287"/>
                      <a:pt x="129" y="17287"/>
                      <a:pt x="129" y="17287"/>
                    </a:cubicBezTo>
                    <a:cubicBezTo>
                      <a:pt x="92" y="17179"/>
                      <a:pt x="74" y="17107"/>
                      <a:pt x="55" y="17035"/>
                    </a:cubicBezTo>
                    <a:cubicBezTo>
                      <a:pt x="55" y="17035"/>
                      <a:pt x="55" y="17035"/>
                      <a:pt x="55" y="17035"/>
                    </a:cubicBezTo>
                    <a:cubicBezTo>
                      <a:pt x="37" y="16963"/>
                      <a:pt x="18" y="16891"/>
                      <a:pt x="18" y="16783"/>
                    </a:cubicBezTo>
                    <a:cubicBezTo>
                      <a:pt x="18" y="16783"/>
                      <a:pt x="18" y="16783"/>
                      <a:pt x="18" y="16783"/>
                    </a:cubicBezTo>
                    <a:cubicBezTo>
                      <a:pt x="18" y="16712"/>
                      <a:pt x="0" y="16604"/>
                      <a:pt x="0" y="16532"/>
                    </a:cubicBezTo>
                    <a:lnTo>
                      <a:pt x="0" y="5103"/>
                    </a:lnTo>
                    <a:cubicBezTo>
                      <a:pt x="0" y="2264"/>
                      <a:pt x="4831" y="0"/>
                      <a:pt x="10800" y="0"/>
                    </a:cubicBezTo>
                    <a:cubicBezTo>
                      <a:pt x="16769" y="0"/>
                      <a:pt x="21600" y="2300"/>
                      <a:pt x="21600" y="5103"/>
                    </a:cubicBezTo>
                    <a:lnTo>
                      <a:pt x="21600" y="16532"/>
                    </a:lnTo>
                    <a:cubicBezTo>
                      <a:pt x="21600" y="16604"/>
                      <a:pt x="21600" y="16712"/>
                      <a:pt x="21582" y="16783"/>
                    </a:cubicBezTo>
                    <a:cubicBezTo>
                      <a:pt x="21582" y="16783"/>
                      <a:pt x="21582" y="16783"/>
                      <a:pt x="21582" y="16783"/>
                    </a:cubicBezTo>
                    <a:cubicBezTo>
                      <a:pt x="21582" y="16855"/>
                      <a:pt x="21563" y="16963"/>
                      <a:pt x="21545" y="17035"/>
                    </a:cubicBezTo>
                    <a:cubicBezTo>
                      <a:pt x="21545" y="17035"/>
                      <a:pt x="21545" y="17035"/>
                      <a:pt x="21545" y="17035"/>
                    </a:cubicBezTo>
                    <a:cubicBezTo>
                      <a:pt x="21526" y="17107"/>
                      <a:pt x="21508" y="17179"/>
                      <a:pt x="21490" y="17287"/>
                    </a:cubicBezTo>
                    <a:cubicBezTo>
                      <a:pt x="21490" y="17287"/>
                      <a:pt x="21490" y="17287"/>
                      <a:pt x="21490" y="17287"/>
                    </a:cubicBezTo>
                    <a:cubicBezTo>
                      <a:pt x="21471" y="17358"/>
                      <a:pt x="21435" y="17430"/>
                      <a:pt x="21398" y="17502"/>
                    </a:cubicBezTo>
                    <a:cubicBezTo>
                      <a:pt x="21398" y="17502"/>
                      <a:pt x="21398" y="17502"/>
                      <a:pt x="21398" y="17538"/>
                    </a:cubicBezTo>
                    <a:cubicBezTo>
                      <a:pt x="21361" y="17610"/>
                      <a:pt x="21324" y="17682"/>
                      <a:pt x="21288" y="17754"/>
                    </a:cubicBezTo>
                    <a:cubicBezTo>
                      <a:pt x="21288" y="17754"/>
                      <a:pt x="21288" y="17754"/>
                      <a:pt x="21269" y="17790"/>
                    </a:cubicBezTo>
                    <a:cubicBezTo>
                      <a:pt x="21233" y="17862"/>
                      <a:pt x="21196" y="17934"/>
                      <a:pt x="21141" y="18005"/>
                    </a:cubicBezTo>
                    <a:cubicBezTo>
                      <a:pt x="21141" y="18005"/>
                      <a:pt x="21122" y="18005"/>
                      <a:pt x="21122" y="18041"/>
                    </a:cubicBezTo>
                    <a:cubicBezTo>
                      <a:pt x="21086" y="18113"/>
                      <a:pt x="21031" y="18185"/>
                      <a:pt x="20975" y="18257"/>
                    </a:cubicBezTo>
                    <a:cubicBezTo>
                      <a:pt x="20975" y="18257"/>
                      <a:pt x="20957" y="18257"/>
                      <a:pt x="20957" y="18293"/>
                    </a:cubicBezTo>
                    <a:cubicBezTo>
                      <a:pt x="20902" y="18365"/>
                      <a:pt x="20847" y="18437"/>
                      <a:pt x="20792" y="18509"/>
                    </a:cubicBezTo>
                    <a:cubicBezTo>
                      <a:pt x="20792" y="18509"/>
                      <a:pt x="20792" y="18509"/>
                      <a:pt x="20773" y="18509"/>
                    </a:cubicBezTo>
                    <a:cubicBezTo>
                      <a:pt x="20773" y="18509"/>
                      <a:pt x="20773" y="18509"/>
                      <a:pt x="20755" y="18509"/>
                    </a:cubicBezTo>
                    <a:cubicBezTo>
                      <a:pt x="20700" y="18581"/>
                      <a:pt x="20645" y="18617"/>
                      <a:pt x="20590" y="18688"/>
                    </a:cubicBezTo>
                    <a:cubicBezTo>
                      <a:pt x="20571" y="18688"/>
                      <a:pt x="20571" y="18724"/>
                      <a:pt x="20553" y="18724"/>
                    </a:cubicBezTo>
                    <a:cubicBezTo>
                      <a:pt x="20498" y="18796"/>
                      <a:pt x="20424" y="18832"/>
                      <a:pt x="20369" y="18904"/>
                    </a:cubicBezTo>
                    <a:cubicBezTo>
                      <a:pt x="20351" y="18904"/>
                      <a:pt x="20351" y="18904"/>
                      <a:pt x="20332" y="18940"/>
                    </a:cubicBezTo>
                    <a:cubicBezTo>
                      <a:pt x="20259" y="19012"/>
                      <a:pt x="20204" y="19048"/>
                      <a:pt x="20130" y="19120"/>
                    </a:cubicBezTo>
                    <a:cubicBezTo>
                      <a:pt x="20130" y="19120"/>
                      <a:pt x="20112" y="19120"/>
                      <a:pt x="20112" y="19156"/>
                    </a:cubicBezTo>
                    <a:cubicBezTo>
                      <a:pt x="20039" y="19228"/>
                      <a:pt x="19965" y="19264"/>
                      <a:pt x="19873" y="19335"/>
                    </a:cubicBezTo>
                    <a:cubicBezTo>
                      <a:pt x="19873" y="19335"/>
                      <a:pt x="19873" y="19335"/>
                      <a:pt x="19873" y="19335"/>
                    </a:cubicBezTo>
                    <a:cubicBezTo>
                      <a:pt x="19873" y="19335"/>
                      <a:pt x="19873" y="19335"/>
                      <a:pt x="19873" y="19335"/>
                    </a:cubicBezTo>
                    <a:cubicBezTo>
                      <a:pt x="19800" y="19371"/>
                      <a:pt x="19745" y="19443"/>
                      <a:pt x="19671" y="19479"/>
                    </a:cubicBezTo>
                    <a:cubicBezTo>
                      <a:pt x="19653" y="19479"/>
                      <a:pt x="19634" y="19515"/>
                      <a:pt x="19634" y="19515"/>
                    </a:cubicBezTo>
                    <a:cubicBezTo>
                      <a:pt x="19561" y="19551"/>
                      <a:pt x="19488" y="19623"/>
                      <a:pt x="19414" y="19659"/>
                    </a:cubicBezTo>
                    <a:cubicBezTo>
                      <a:pt x="19396" y="19659"/>
                      <a:pt x="19396" y="19659"/>
                      <a:pt x="19377" y="19695"/>
                    </a:cubicBezTo>
                    <a:cubicBezTo>
                      <a:pt x="19304" y="19731"/>
                      <a:pt x="19249" y="19767"/>
                      <a:pt x="19175" y="19803"/>
                    </a:cubicBezTo>
                    <a:cubicBezTo>
                      <a:pt x="19157" y="19803"/>
                      <a:pt x="19157" y="19803"/>
                      <a:pt x="19138" y="19839"/>
                    </a:cubicBezTo>
                    <a:cubicBezTo>
                      <a:pt x="19065" y="19875"/>
                      <a:pt x="18992" y="19911"/>
                      <a:pt x="18900" y="19982"/>
                    </a:cubicBezTo>
                    <a:cubicBezTo>
                      <a:pt x="18900" y="19982"/>
                      <a:pt x="18881" y="19982"/>
                      <a:pt x="18881" y="19982"/>
                    </a:cubicBezTo>
                    <a:cubicBezTo>
                      <a:pt x="18863" y="19982"/>
                      <a:pt x="18863" y="19982"/>
                      <a:pt x="18845" y="19982"/>
                    </a:cubicBezTo>
                    <a:cubicBezTo>
                      <a:pt x="18771" y="20018"/>
                      <a:pt x="18698" y="20054"/>
                      <a:pt x="18624" y="20090"/>
                    </a:cubicBezTo>
                    <a:cubicBezTo>
                      <a:pt x="18624" y="20090"/>
                      <a:pt x="18606" y="20090"/>
                      <a:pt x="18606" y="20090"/>
                    </a:cubicBezTo>
                    <a:cubicBezTo>
                      <a:pt x="18532" y="20126"/>
                      <a:pt x="18440" y="20162"/>
                      <a:pt x="18367" y="20198"/>
                    </a:cubicBezTo>
                    <a:cubicBezTo>
                      <a:pt x="18349" y="20198"/>
                      <a:pt x="18330" y="20234"/>
                      <a:pt x="18312" y="20234"/>
                    </a:cubicBezTo>
                    <a:cubicBezTo>
                      <a:pt x="18220" y="20270"/>
                      <a:pt x="18147" y="20306"/>
                      <a:pt x="18055" y="20342"/>
                    </a:cubicBezTo>
                    <a:cubicBezTo>
                      <a:pt x="18055" y="20342"/>
                      <a:pt x="18055" y="20342"/>
                      <a:pt x="18055" y="20342"/>
                    </a:cubicBezTo>
                    <a:cubicBezTo>
                      <a:pt x="17963" y="20378"/>
                      <a:pt x="17871" y="20414"/>
                      <a:pt x="17798" y="20450"/>
                    </a:cubicBezTo>
                    <a:cubicBezTo>
                      <a:pt x="17779" y="20450"/>
                      <a:pt x="17779" y="20450"/>
                      <a:pt x="17761" y="20450"/>
                    </a:cubicBezTo>
                    <a:cubicBezTo>
                      <a:pt x="17742" y="20450"/>
                      <a:pt x="17742" y="20450"/>
                      <a:pt x="17724" y="20450"/>
                    </a:cubicBezTo>
                    <a:cubicBezTo>
                      <a:pt x="17632" y="20486"/>
                      <a:pt x="17540" y="20522"/>
                      <a:pt x="17449" y="20558"/>
                    </a:cubicBezTo>
                    <a:cubicBezTo>
                      <a:pt x="17430" y="20558"/>
                      <a:pt x="17430" y="20558"/>
                      <a:pt x="17412" y="20558"/>
                    </a:cubicBezTo>
                    <a:cubicBezTo>
                      <a:pt x="17320" y="20594"/>
                      <a:pt x="17228" y="20629"/>
                      <a:pt x="17136" y="20665"/>
                    </a:cubicBezTo>
                    <a:cubicBezTo>
                      <a:pt x="17118" y="20665"/>
                      <a:pt x="17100" y="20665"/>
                      <a:pt x="17081" y="20701"/>
                    </a:cubicBezTo>
                    <a:cubicBezTo>
                      <a:pt x="16989" y="20737"/>
                      <a:pt x="16879" y="20773"/>
                      <a:pt x="16787" y="20809"/>
                    </a:cubicBezTo>
                    <a:cubicBezTo>
                      <a:pt x="16769" y="20809"/>
                      <a:pt x="16751" y="20809"/>
                      <a:pt x="16714" y="20845"/>
                    </a:cubicBezTo>
                    <a:cubicBezTo>
                      <a:pt x="16622" y="20881"/>
                      <a:pt x="16512" y="20917"/>
                      <a:pt x="16402" y="20953"/>
                    </a:cubicBezTo>
                    <a:cubicBezTo>
                      <a:pt x="16402" y="20953"/>
                      <a:pt x="16402" y="20953"/>
                      <a:pt x="16383" y="20953"/>
                    </a:cubicBezTo>
                    <a:cubicBezTo>
                      <a:pt x="16383" y="20953"/>
                      <a:pt x="16383" y="20953"/>
                      <a:pt x="16383" y="20953"/>
                    </a:cubicBezTo>
                    <a:cubicBezTo>
                      <a:pt x="16255" y="20989"/>
                      <a:pt x="16108" y="21025"/>
                      <a:pt x="15979" y="21061"/>
                    </a:cubicBezTo>
                    <a:cubicBezTo>
                      <a:pt x="15961" y="21061"/>
                      <a:pt x="15961" y="21061"/>
                      <a:pt x="15942" y="21061"/>
                    </a:cubicBezTo>
                    <a:cubicBezTo>
                      <a:pt x="15814" y="21097"/>
                      <a:pt x="15667" y="21133"/>
                      <a:pt x="15538" y="21169"/>
                    </a:cubicBezTo>
                    <a:cubicBezTo>
                      <a:pt x="15520" y="21169"/>
                      <a:pt x="15501" y="21169"/>
                      <a:pt x="15501" y="21169"/>
                    </a:cubicBezTo>
                    <a:cubicBezTo>
                      <a:pt x="15373" y="21205"/>
                      <a:pt x="15226" y="21241"/>
                      <a:pt x="15097" y="21241"/>
                    </a:cubicBezTo>
                    <a:cubicBezTo>
                      <a:pt x="15079" y="21241"/>
                      <a:pt x="15061" y="21241"/>
                      <a:pt x="15042" y="21241"/>
                    </a:cubicBezTo>
                    <a:cubicBezTo>
                      <a:pt x="14914" y="21276"/>
                      <a:pt x="14767" y="21276"/>
                      <a:pt x="14620" y="21312"/>
                    </a:cubicBezTo>
                    <a:cubicBezTo>
                      <a:pt x="14601" y="21312"/>
                      <a:pt x="14601" y="21312"/>
                      <a:pt x="14583" y="21312"/>
                    </a:cubicBezTo>
                    <a:cubicBezTo>
                      <a:pt x="14583" y="21312"/>
                      <a:pt x="14565" y="21312"/>
                      <a:pt x="14565" y="21312"/>
                    </a:cubicBezTo>
                    <a:cubicBezTo>
                      <a:pt x="14436" y="21348"/>
                      <a:pt x="14308" y="21348"/>
                      <a:pt x="14179" y="21384"/>
                    </a:cubicBezTo>
                    <a:cubicBezTo>
                      <a:pt x="14161" y="21384"/>
                      <a:pt x="14142" y="21384"/>
                      <a:pt x="14106" y="21384"/>
                    </a:cubicBezTo>
                    <a:cubicBezTo>
                      <a:pt x="13977" y="21420"/>
                      <a:pt x="13848" y="21420"/>
                      <a:pt x="13701" y="21456"/>
                    </a:cubicBezTo>
                    <a:cubicBezTo>
                      <a:pt x="13683" y="21456"/>
                      <a:pt x="13665" y="21456"/>
                      <a:pt x="13646" y="21456"/>
                    </a:cubicBezTo>
                    <a:cubicBezTo>
                      <a:pt x="13499" y="21492"/>
                      <a:pt x="13371" y="21492"/>
                      <a:pt x="13224" y="21492"/>
                    </a:cubicBezTo>
                    <a:cubicBezTo>
                      <a:pt x="13224" y="21492"/>
                      <a:pt x="13224" y="21492"/>
                      <a:pt x="13206" y="21492"/>
                    </a:cubicBezTo>
                    <a:cubicBezTo>
                      <a:pt x="13059" y="21492"/>
                      <a:pt x="12912" y="21528"/>
                      <a:pt x="12783" y="21528"/>
                    </a:cubicBezTo>
                    <a:cubicBezTo>
                      <a:pt x="12765" y="21528"/>
                      <a:pt x="12746" y="21528"/>
                      <a:pt x="12728" y="21528"/>
                    </a:cubicBezTo>
                    <a:cubicBezTo>
                      <a:pt x="12581" y="21528"/>
                      <a:pt x="12453" y="21564"/>
                      <a:pt x="12306" y="21564"/>
                    </a:cubicBezTo>
                    <a:cubicBezTo>
                      <a:pt x="12287" y="21564"/>
                      <a:pt x="12251" y="21564"/>
                      <a:pt x="12232" y="21564"/>
                    </a:cubicBezTo>
                    <a:cubicBezTo>
                      <a:pt x="12085" y="21564"/>
                      <a:pt x="11957" y="21564"/>
                      <a:pt x="11810" y="21600"/>
                    </a:cubicBezTo>
                    <a:cubicBezTo>
                      <a:pt x="11791" y="21600"/>
                      <a:pt x="11755" y="21600"/>
                      <a:pt x="11736" y="21600"/>
                    </a:cubicBezTo>
                    <a:cubicBezTo>
                      <a:pt x="11589" y="21600"/>
                      <a:pt x="11442" y="21600"/>
                      <a:pt x="11296" y="21600"/>
                    </a:cubicBezTo>
                    <a:cubicBezTo>
                      <a:pt x="11277" y="21600"/>
                      <a:pt x="11259" y="21600"/>
                      <a:pt x="11240" y="21600"/>
                    </a:cubicBezTo>
                    <a:cubicBezTo>
                      <a:pt x="11094" y="21600"/>
                      <a:pt x="10928" y="21600"/>
                      <a:pt x="10781" y="21600"/>
                    </a:cubicBezTo>
                    <a:cubicBezTo>
                      <a:pt x="10634" y="21600"/>
                      <a:pt x="10469" y="21600"/>
                      <a:pt x="10322" y="21600"/>
                    </a:cubicBezTo>
                    <a:cubicBezTo>
                      <a:pt x="10304" y="21600"/>
                      <a:pt x="10285" y="21600"/>
                      <a:pt x="10267" y="21600"/>
                    </a:cubicBezTo>
                    <a:cubicBezTo>
                      <a:pt x="10120" y="21600"/>
                      <a:pt x="9973" y="21600"/>
                      <a:pt x="9826" y="21600"/>
                    </a:cubicBezTo>
                    <a:cubicBezTo>
                      <a:pt x="9808" y="21600"/>
                      <a:pt x="9771" y="21600"/>
                      <a:pt x="9753" y="21600"/>
                    </a:cubicBezTo>
                    <a:cubicBezTo>
                      <a:pt x="9606" y="21600"/>
                      <a:pt x="9477" y="21600"/>
                      <a:pt x="9330" y="21564"/>
                    </a:cubicBezTo>
                    <a:cubicBezTo>
                      <a:pt x="9312" y="21564"/>
                      <a:pt x="9275" y="21564"/>
                      <a:pt x="9257" y="21564"/>
                    </a:cubicBezTo>
                    <a:cubicBezTo>
                      <a:pt x="9110" y="21564"/>
                      <a:pt x="8981" y="21528"/>
                      <a:pt x="8834" y="21528"/>
                    </a:cubicBezTo>
                    <a:cubicBezTo>
                      <a:pt x="8816" y="21528"/>
                      <a:pt x="8798" y="21528"/>
                      <a:pt x="8779" y="21528"/>
                    </a:cubicBezTo>
                    <a:cubicBezTo>
                      <a:pt x="8633" y="21528"/>
                      <a:pt x="8486" y="21492"/>
                      <a:pt x="8357" y="21492"/>
                    </a:cubicBezTo>
                    <a:cubicBezTo>
                      <a:pt x="8357" y="21492"/>
                      <a:pt x="8357" y="21492"/>
                      <a:pt x="8339" y="21492"/>
                    </a:cubicBezTo>
                    <a:cubicBezTo>
                      <a:pt x="8192" y="21492"/>
                      <a:pt x="8045" y="21456"/>
                      <a:pt x="7916" y="21456"/>
                    </a:cubicBezTo>
                    <a:cubicBezTo>
                      <a:pt x="7898" y="21456"/>
                      <a:pt x="7879" y="21456"/>
                      <a:pt x="7861" y="21456"/>
                    </a:cubicBezTo>
                    <a:cubicBezTo>
                      <a:pt x="7733" y="21456"/>
                      <a:pt x="7586" y="21420"/>
                      <a:pt x="7457" y="21384"/>
                    </a:cubicBezTo>
                    <a:cubicBezTo>
                      <a:pt x="7439" y="21384"/>
                      <a:pt x="7420" y="21384"/>
                      <a:pt x="7384" y="21384"/>
                    </a:cubicBezTo>
                    <a:cubicBezTo>
                      <a:pt x="7255" y="21348"/>
                      <a:pt x="7126" y="21348"/>
                      <a:pt x="6998" y="21312"/>
                    </a:cubicBezTo>
                    <a:cubicBezTo>
                      <a:pt x="6998" y="21312"/>
                      <a:pt x="6979" y="21312"/>
                      <a:pt x="6979" y="21312"/>
                    </a:cubicBezTo>
                    <a:cubicBezTo>
                      <a:pt x="6961" y="21312"/>
                      <a:pt x="6961" y="21312"/>
                      <a:pt x="6943" y="21312"/>
                    </a:cubicBezTo>
                    <a:cubicBezTo>
                      <a:pt x="6796" y="21276"/>
                      <a:pt x="6667" y="21276"/>
                      <a:pt x="6520" y="21241"/>
                    </a:cubicBezTo>
                    <a:cubicBezTo>
                      <a:pt x="6502" y="21241"/>
                      <a:pt x="6483" y="21241"/>
                      <a:pt x="6465" y="21241"/>
                    </a:cubicBezTo>
                    <a:cubicBezTo>
                      <a:pt x="6318" y="21205"/>
                      <a:pt x="6190" y="21169"/>
                      <a:pt x="6061" y="21169"/>
                    </a:cubicBezTo>
                    <a:cubicBezTo>
                      <a:pt x="6043" y="21169"/>
                      <a:pt x="6024" y="21169"/>
                      <a:pt x="6024" y="21169"/>
                    </a:cubicBezTo>
                    <a:cubicBezTo>
                      <a:pt x="5877" y="21133"/>
                      <a:pt x="5749" y="21097"/>
                      <a:pt x="5620" y="21061"/>
                    </a:cubicBezTo>
                    <a:cubicBezTo>
                      <a:pt x="5602" y="21061"/>
                      <a:pt x="5602" y="21061"/>
                      <a:pt x="5583" y="21061"/>
                    </a:cubicBezTo>
                    <a:cubicBezTo>
                      <a:pt x="5437" y="21025"/>
                      <a:pt x="5308" y="20989"/>
                      <a:pt x="5179" y="20953"/>
                    </a:cubicBezTo>
                    <a:cubicBezTo>
                      <a:pt x="5179" y="20953"/>
                      <a:pt x="5179" y="20953"/>
                      <a:pt x="5179" y="20953"/>
                    </a:cubicBezTo>
                    <a:cubicBezTo>
                      <a:pt x="5179" y="20953"/>
                      <a:pt x="5179" y="20953"/>
                      <a:pt x="5161" y="20953"/>
                    </a:cubicBezTo>
                    <a:cubicBezTo>
                      <a:pt x="5051" y="20917"/>
                      <a:pt x="4959" y="20881"/>
                      <a:pt x="4849" y="20845"/>
                    </a:cubicBezTo>
                    <a:cubicBezTo>
                      <a:pt x="4830" y="20845"/>
                      <a:pt x="4812" y="20845"/>
                      <a:pt x="4794" y="20809"/>
                    </a:cubicBezTo>
                    <a:cubicBezTo>
                      <a:pt x="4702" y="20773"/>
                      <a:pt x="4591" y="20737"/>
                      <a:pt x="4500" y="20701"/>
                    </a:cubicBezTo>
                    <a:cubicBezTo>
                      <a:pt x="4481" y="20701"/>
                      <a:pt x="4463" y="20701"/>
                      <a:pt x="4445" y="20665"/>
                    </a:cubicBezTo>
                    <a:cubicBezTo>
                      <a:pt x="4353" y="20629"/>
                      <a:pt x="4261" y="20594"/>
                      <a:pt x="4169" y="20558"/>
                    </a:cubicBezTo>
                    <a:cubicBezTo>
                      <a:pt x="4151" y="20558"/>
                      <a:pt x="4151" y="20558"/>
                      <a:pt x="4132" y="20558"/>
                    </a:cubicBezTo>
                    <a:cubicBezTo>
                      <a:pt x="4040" y="20522"/>
                      <a:pt x="3949" y="20486"/>
                      <a:pt x="3857" y="20450"/>
                    </a:cubicBezTo>
                    <a:cubicBezTo>
                      <a:pt x="3838" y="20450"/>
                      <a:pt x="3838" y="20450"/>
                      <a:pt x="3820" y="20450"/>
                    </a:cubicBezTo>
                    <a:cubicBezTo>
                      <a:pt x="3802" y="20450"/>
                      <a:pt x="3802" y="20450"/>
                      <a:pt x="3783" y="20450"/>
                    </a:cubicBezTo>
                    <a:cubicBezTo>
                      <a:pt x="3691" y="20414"/>
                      <a:pt x="3600" y="20378"/>
                      <a:pt x="3526" y="20342"/>
                    </a:cubicBezTo>
                    <a:cubicBezTo>
                      <a:pt x="3526" y="20342"/>
                      <a:pt x="3526" y="20342"/>
                      <a:pt x="3526" y="20342"/>
                    </a:cubicBezTo>
                    <a:cubicBezTo>
                      <a:pt x="3434" y="20306"/>
                      <a:pt x="3361" y="20270"/>
                      <a:pt x="3269" y="20234"/>
                    </a:cubicBezTo>
                    <a:cubicBezTo>
                      <a:pt x="3251" y="20234"/>
                      <a:pt x="3232" y="20198"/>
                      <a:pt x="3214" y="20198"/>
                    </a:cubicBezTo>
                    <a:cubicBezTo>
                      <a:pt x="3122" y="20162"/>
                      <a:pt x="3049" y="20126"/>
                      <a:pt x="2975" y="20090"/>
                    </a:cubicBezTo>
                    <a:cubicBezTo>
                      <a:pt x="2975" y="20090"/>
                      <a:pt x="2957" y="20090"/>
                      <a:pt x="2957" y="20090"/>
                    </a:cubicBezTo>
                    <a:cubicBezTo>
                      <a:pt x="2883" y="20054"/>
                      <a:pt x="2810" y="20018"/>
                      <a:pt x="2736" y="19982"/>
                    </a:cubicBezTo>
                    <a:cubicBezTo>
                      <a:pt x="2718" y="19982"/>
                      <a:pt x="2718" y="19982"/>
                      <a:pt x="2700" y="19982"/>
                    </a:cubicBezTo>
                    <a:cubicBezTo>
                      <a:pt x="2700" y="19982"/>
                      <a:pt x="2681" y="19982"/>
                      <a:pt x="2681" y="19982"/>
                    </a:cubicBezTo>
                    <a:cubicBezTo>
                      <a:pt x="2608" y="19946"/>
                      <a:pt x="2516" y="19911"/>
                      <a:pt x="2442" y="19839"/>
                    </a:cubicBezTo>
                    <a:cubicBezTo>
                      <a:pt x="2424" y="19839"/>
                      <a:pt x="2424" y="19839"/>
                      <a:pt x="2406" y="19803"/>
                    </a:cubicBezTo>
                    <a:cubicBezTo>
                      <a:pt x="2332" y="19767"/>
                      <a:pt x="2277" y="19731"/>
                      <a:pt x="2204" y="19695"/>
                    </a:cubicBezTo>
                    <a:cubicBezTo>
                      <a:pt x="2185" y="19695"/>
                      <a:pt x="2185" y="19695"/>
                      <a:pt x="2167" y="19659"/>
                    </a:cubicBezTo>
                    <a:cubicBezTo>
                      <a:pt x="2093" y="19623"/>
                      <a:pt x="2020" y="19551"/>
                      <a:pt x="1946" y="19515"/>
                    </a:cubicBezTo>
                    <a:cubicBezTo>
                      <a:pt x="1928" y="19515"/>
                      <a:pt x="1910" y="19479"/>
                      <a:pt x="1910" y="19479"/>
                    </a:cubicBezTo>
                    <a:cubicBezTo>
                      <a:pt x="1836" y="19443"/>
                      <a:pt x="1763" y="19371"/>
                      <a:pt x="1708" y="19335"/>
                    </a:cubicBezTo>
                    <a:cubicBezTo>
                      <a:pt x="1708" y="19335"/>
                      <a:pt x="1708" y="19335"/>
                      <a:pt x="1708" y="19335"/>
                    </a:cubicBezTo>
                    <a:cubicBezTo>
                      <a:pt x="1708" y="19335"/>
                      <a:pt x="1708" y="19335"/>
                      <a:pt x="1708" y="19335"/>
                    </a:cubicBezTo>
                    <a:cubicBezTo>
                      <a:pt x="1634" y="19264"/>
                      <a:pt x="1542" y="19228"/>
                      <a:pt x="1469" y="19156"/>
                    </a:cubicBezTo>
                    <a:cubicBezTo>
                      <a:pt x="1469" y="19156"/>
                      <a:pt x="1450" y="19156"/>
                      <a:pt x="1450" y="19120"/>
                    </a:cubicBezTo>
                    <a:cubicBezTo>
                      <a:pt x="1377" y="19048"/>
                      <a:pt x="1304" y="19012"/>
                      <a:pt x="1248" y="18940"/>
                    </a:cubicBezTo>
                    <a:cubicBezTo>
                      <a:pt x="1230" y="18940"/>
                      <a:pt x="1230" y="18940"/>
                      <a:pt x="1212" y="18904"/>
                    </a:cubicBezTo>
                    <a:cubicBezTo>
                      <a:pt x="1138" y="18832"/>
                      <a:pt x="1083" y="18796"/>
                      <a:pt x="1028" y="18724"/>
                    </a:cubicBezTo>
                    <a:cubicBezTo>
                      <a:pt x="1010" y="18724"/>
                      <a:pt x="1010" y="18688"/>
                      <a:pt x="991" y="18688"/>
                    </a:cubicBezTo>
                    <a:cubicBezTo>
                      <a:pt x="936" y="18617"/>
                      <a:pt x="881" y="18581"/>
                      <a:pt x="826" y="18509"/>
                    </a:cubicBezTo>
                    <a:cubicBezTo>
                      <a:pt x="826" y="18509"/>
                      <a:pt x="826" y="18509"/>
                      <a:pt x="808" y="18509"/>
                    </a:cubicBezTo>
                    <a:cubicBezTo>
                      <a:pt x="808" y="18509"/>
                      <a:pt x="808" y="18509"/>
                      <a:pt x="789" y="18509"/>
                    </a:cubicBezTo>
                    <a:cubicBezTo>
                      <a:pt x="734" y="18437"/>
                      <a:pt x="679" y="18365"/>
                      <a:pt x="624" y="18293"/>
                    </a:cubicBezTo>
                    <a:cubicBezTo>
                      <a:pt x="624" y="18293"/>
                      <a:pt x="605" y="18257"/>
                      <a:pt x="605" y="18257"/>
                    </a:cubicBezTo>
                    <a:cubicBezTo>
                      <a:pt x="550" y="18185"/>
                      <a:pt x="514" y="18113"/>
                      <a:pt x="459" y="18041"/>
                    </a:cubicBezTo>
                    <a:cubicBezTo>
                      <a:pt x="459" y="18041"/>
                      <a:pt x="440" y="18041"/>
                      <a:pt x="440" y="18005"/>
                    </a:cubicBezTo>
                    <a:cubicBezTo>
                      <a:pt x="403" y="17934"/>
                      <a:pt x="348" y="17862"/>
                      <a:pt x="312" y="17790"/>
                    </a:cubicBezTo>
                    <a:cubicBezTo>
                      <a:pt x="312" y="17790"/>
                      <a:pt x="312" y="17790"/>
                      <a:pt x="293" y="17754"/>
                    </a:cubicBezTo>
                    <a:cubicBezTo>
                      <a:pt x="256" y="17682"/>
                      <a:pt x="220" y="17610"/>
                      <a:pt x="183" y="17538"/>
                    </a:cubicBezTo>
                    <a:cubicBezTo>
                      <a:pt x="183" y="17538"/>
                      <a:pt x="183" y="17538"/>
                      <a:pt x="183" y="17502"/>
                    </a:cubicBezTo>
                    <a:cubicBezTo>
                      <a:pt x="184" y="17430"/>
                      <a:pt x="147" y="17358"/>
                      <a:pt x="129" y="17287"/>
                    </a:cubicBezTo>
                    <a:close/>
                  </a:path>
                </a:pathLst>
              </a:custGeom>
              <a:solidFill>
                <a:srgbClr val="00CBC6"/>
              </a:solidFill>
              <a:ln>
                <a:noFill/>
              </a:ln>
            </p:spPr>
            <p:txBody>
              <a:bodyPr spcFirstLastPara="1" wrap="square" lIns="21425" tIns="21425" rIns="21425" bIns="2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 panose="020B0604020202020204"/>
                  <a:buNone/>
                </a:pPr>
                <a:endParaRPr sz="17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39" name="Google Shape;2439;p161"/>
              <p:cNvSpPr/>
              <p:nvPr/>
            </p:nvSpPr>
            <p:spPr>
              <a:xfrm>
                <a:off x="6257718" y="2703634"/>
                <a:ext cx="2838672" cy="6855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1" y="0"/>
                      <a:pt x="0" y="4868"/>
                      <a:pt x="0" y="10800"/>
                    </a:cubicBezTo>
                    <a:cubicBezTo>
                      <a:pt x="0" y="16808"/>
                      <a:pt x="4831" y="21600"/>
                      <a:pt x="10800" y="21600"/>
                    </a:cubicBezTo>
                    <a:cubicBezTo>
                      <a:pt x="16769" y="21600"/>
                      <a:pt x="21600" y="16732"/>
                      <a:pt x="21600" y="10800"/>
                    </a:cubicBezTo>
                    <a:cubicBezTo>
                      <a:pt x="21600" y="4868"/>
                      <a:pt x="16769" y="0"/>
                      <a:pt x="10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21425" tIns="21425" rIns="21425" bIns="2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 panose="020B0604020202020204"/>
                  <a:buNone/>
                </a:pPr>
                <a:endParaRPr sz="17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440" name="Google Shape;2440;p161"/>
            <p:cNvGrpSpPr/>
            <p:nvPr/>
          </p:nvGrpSpPr>
          <p:grpSpPr>
            <a:xfrm>
              <a:off x="5661216" y="2260217"/>
              <a:ext cx="2129004" cy="1088073"/>
              <a:chOff x="4688729" y="1738102"/>
              <a:chExt cx="2838672" cy="1450764"/>
            </a:xfrm>
          </p:grpSpPr>
          <p:sp>
            <p:nvSpPr>
              <p:cNvPr id="2441" name="Google Shape;2441;p161"/>
              <p:cNvSpPr/>
              <p:nvPr/>
            </p:nvSpPr>
            <p:spPr>
              <a:xfrm>
                <a:off x="4688729" y="1738102"/>
                <a:ext cx="2838672" cy="145076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471" y="17287"/>
                    </a:moveTo>
                    <a:cubicBezTo>
                      <a:pt x="21471" y="17287"/>
                      <a:pt x="21471" y="17287"/>
                      <a:pt x="21471" y="17287"/>
                    </a:cubicBezTo>
                    <a:cubicBezTo>
                      <a:pt x="21508" y="17179"/>
                      <a:pt x="21526" y="17107"/>
                      <a:pt x="21545" y="17035"/>
                    </a:cubicBezTo>
                    <a:cubicBezTo>
                      <a:pt x="21545" y="17035"/>
                      <a:pt x="21545" y="17035"/>
                      <a:pt x="21545" y="17035"/>
                    </a:cubicBezTo>
                    <a:cubicBezTo>
                      <a:pt x="21563" y="16963"/>
                      <a:pt x="21582" y="16891"/>
                      <a:pt x="21582" y="16783"/>
                    </a:cubicBezTo>
                    <a:cubicBezTo>
                      <a:pt x="21582" y="16783"/>
                      <a:pt x="21582" y="16783"/>
                      <a:pt x="21582" y="16783"/>
                    </a:cubicBezTo>
                    <a:cubicBezTo>
                      <a:pt x="21582" y="16712"/>
                      <a:pt x="21600" y="16604"/>
                      <a:pt x="21600" y="16532"/>
                    </a:cubicBezTo>
                    <a:lnTo>
                      <a:pt x="21600" y="5103"/>
                    </a:lnTo>
                    <a:cubicBezTo>
                      <a:pt x="21600" y="2264"/>
                      <a:pt x="16769" y="0"/>
                      <a:pt x="10800" y="0"/>
                    </a:cubicBezTo>
                    <a:cubicBezTo>
                      <a:pt x="4831" y="0"/>
                      <a:pt x="0" y="2300"/>
                      <a:pt x="0" y="5103"/>
                    </a:cubicBezTo>
                    <a:lnTo>
                      <a:pt x="0" y="16532"/>
                    </a:lnTo>
                    <a:cubicBezTo>
                      <a:pt x="0" y="16604"/>
                      <a:pt x="0" y="16712"/>
                      <a:pt x="18" y="16783"/>
                    </a:cubicBezTo>
                    <a:cubicBezTo>
                      <a:pt x="18" y="16783"/>
                      <a:pt x="18" y="16783"/>
                      <a:pt x="18" y="16783"/>
                    </a:cubicBezTo>
                    <a:cubicBezTo>
                      <a:pt x="18" y="16855"/>
                      <a:pt x="37" y="16963"/>
                      <a:pt x="55" y="17035"/>
                    </a:cubicBezTo>
                    <a:cubicBezTo>
                      <a:pt x="55" y="17035"/>
                      <a:pt x="55" y="17035"/>
                      <a:pt x="55" y="17035"/>
                    </a:cubicBezTo>
                    <a:cubicBezTo>
                      <a:pt x="74" y="17107"/>
                      <a:pt x="92" y="17179"/>
                      <a:pt x="110" y="17287"/>
                    </a:cubicBezTo>
                    <a:cubicBezTo>
                      <a:pt x="110" y="17287"/>
                      <a:pt x="110" y="17287"/>
                      <a:pt x="110" y="17287"/>
                    </a:cubicBezTo>
                    <a:cubicBezTo>
                      <a:pt x="129" y="17358"/>
                      <a:pt x="165" y="17430"/>
                      <a:pt x="202" y="17502"/>
                    </a:cubicBezTo>
                    <a:cubicBezTo>
                      <a:pt x="202" y="17502"/>
                      <a:pt x="202" y="17502"/>
                      <a:pt x="202" y="17538"/>
                    </a:cubicBezTo>
                    <a:cubicBezTo>
                      <a:pt x="239" y="17610"/>
                      <a:pt x="276" y="17682"/>
                      <a:pt x="312" y="17754"/>
                    </a:cubicBezTo>
                    <a:cubicBezTo>
                      <a:pt x="312" y="17754"/>
                      <a:pt x="312" y="17754"/>
                      <a:pt x="331" y="17790"/>
                    </a:cubicBezTo>
                    <a:cubicBezTo>
                      <a:pt x="367" y="17862"/>
                      <a:pt x="404" y="17934"/>
                      <a:pt x="459" y="18005"/>
                    </a:cubicBezTo>
                    <a:cubicBezTo>
                      <a:pt x="459" y="18005"/>
                      <a:pt x="478" y="18005"/>
                      <a:pt x="478" y="18041"/>
                    </a:cubicBezTo>
                    <a:cubicBezTo>
                      <a:pt x="514" y="18113"/>
                      <a:pt x="569" y="18185"/>
                      <a:pt x="625" y="18257"/>
                    </a:cubicBezTo>
                    <a:cubicBezTo>
                      <a:pt x="625" y="18257"/>
                      <a:pt x="643" y="18257"/>
                      <a:pt x="643" y="18293"/>
                    </a:cubicBezTo>
                    <a:cubicBezTo>
                      <a:pt x="698" y="18365"/>
                      <a:pt x="753" y="18437"/>
                      <a:pt x="808" y="18509"/>
                    </a:cubicBezTo>
                    <a:cubicBezTo>
                      <a:pt x="808" y="18509"/>
                      <a:pt x="808" y="18509"/>
                      <a:pt x="827" y="18509"/>
                    </a:cubicBezTo>
                    <a:cubicBezTo>
                      <a:pt x="827" y="18509"/>
                      <a:pt x="827" y="18509"/>
                      <a:pt x="845" y="18509"/>
                    </a:cubicBezTo>
                    <a:cubicBezTo>
                      <a:pt x="900" y="18581"/>
                      <a:pt x="955" y="18617"/>
                      <a:pt x="1010" y="18688"/>
                    </a:cubicBezTo>
                    <a:cubicBezTo>
                      <a:pt x="1029" y="18688"/>
                      <a:pt x="1029" y="18724"/>
                      <a:pt x="1047" y="18724"/>
                    </a:cubicBezTo>
                    <a:cubicBezTo>
                      <a:pt x="1102" y="18796"/>
                      <a:pt x="1176" y="18832"/>
                      <a:pt x="1231" y="18904"/>
                    </a:cubicBezTo>
                    <a:cubicBezTo>
                      <a:pt x="1249" y="18904"/>
                      <a:pt x="1249" y="18904"/>
                      <a:pt x="1268" y="18940"/>
                    </a:cubicBezTo>
                    <a:cubicBezTo>
                      <a:pt x="1341" y="19012"/>
                      <a:pt x="1396" y="19048"/>
                      <a:pt x="1470" y="19120"/>
                    </a:cubicBezTo>
                    <a:cubicBezTo>
                      <a:pt x="1470" y="19120"/>
                      <a:pt x="1488" y="19120"/>
                      <a:pt x="1488" y="19156"/>
                    </a:cubicBezTo>
                    <a:cubicBezTo>
                      <a:pt x="1561" y="19228"/>
                      <a:pt x="1635" y="19264"/>
                      <a:pt x="1727" y="19335"/>
                    </a:cubicBezTo>
                    <a:cubicBezTo>
                      <a:pt x="1727" y="19335"/>
                      <a:pt x="1727" y="19335"/>
                      <a:pt x="1727" y="19335"/>
                    </a:cubicBezTo>
                    <a:cubicBezTo>
                      <a:pt x="1727" y="19335"/>
                      <a:pt x="1727" y="19335"/>
                      <a:pt x="1727" y="19335"/>
                    </a:cubicBezTo>
                    <a:cubicBezTo>
                      <a:pt x="1800" y="19371"/>
                      <a:pt x="1855" y="19443"/>
                      <a:pt x="1929" y="19479"/>
                    </a:cubicBezTo>
                    <a:cubicBezTo>
                      <a:pt x="1947" y="19479"/>
                      <a:pt x="1966" y="19515"/>
                      <a:pt x="1966" y="19515"/>
                    </a:cubicBezTo>
                    <a:cubicBezTo>
                      <a:pt x="2039" y="19551"/>
                      <a:pt x="2112" y="19623"/>
                      <a:pt x="2186" y="19659"/>
                    </a:cubicBezTo>
                    <a:cubicBezTo>
                      <a:pt x="2204" y="19659"/>
                      <a:pt x="2204" y="19659"/>
                      <a:pt x="2223" y="19695"/>
                    </a:cubicBezTo>
                    <a:cubicBezTo>
                      <a:pt x="2296" y="19731"/>
                      <a:pt x="2351" y="19767"/>
                      <a:pt x="2425" y="19803"/>
                    </a:cubicBezTo>
                    <a:cubicBezTo>
                      <a:pt x="2443" y="19803"/>
                      <a:pt x="2443" y="19803"/>
                      <a:pt x="2462" y="19839"/>
                    </a:cubicBezTo>
                    <a:cubicBezTo>
                      <a:pt x="2535" y="19875"/>
                      <a:pt x="2608" y="19911"/>
                      <a:pt x="2700" y="19982"/>
                    </a:cubicBezTo>
                    <a:cubicBezTo>
                      <a:pt x="2700" y="19982"/>
                      <a:pt x="2719" y="19982"/>
                      <a:pt x="2719" y="19982"/>
                    </a:cubicBezTo>
                    <a:cubicBezTo>
                      <a:pt x="2737" y="19982"/>
                      <a:pt x="2737" y="19982"/>
                      <a:pt x="2755" y="19982"/>
                    </a:cubicBezTo>
                    <a:cubicBezTo>
                      <a:pt x="2829" y="20018"/>
                      <a:pt x="2902" y="20054"/>
                      <a:pt x="2976" y="20090"/>
                    </a:cubicBezTo>
                    <a:cubicBezTo>
                      <a:pt x="2976" y="20090"/>
                      <a:pt x="2994" y="20090"/>
                      <a:pt x="2994" y="20090"/>
                    </a:cubicBezTo>
                    <a:cubicBezTo>
                      <a:pt x="3068" y="20126"/>
                      <a:pt x="3160" y="20162"/>
                      <a:pt x="3233" y="20198"/>
                    </a:cubicBezTo>
                    <a:cubicBezTo>
                      <a:pt x="3251" y="20198"/>
                      <a:pt x="3270" y="20234"/>
                      <a:pt x="3288" y="20234"/>
                    </a:cubicBezTo>
                    <a:cubicBezTo>
                      <a:pt x="3380" y="20270"/>
                      <a:pt x="3453" y="20306"/>
                      <a:pt x="3545" y="20342"/>
                    </a:cubicBezTo>
                    <a:cubicBezTo>
                      <a:pt x="3545" y="20342"/>
                      <a:pt x="3545" y="20342"/>
                      <a:pt x="3545" y="20342"/>
                    </a:cubicBezTo>
                    <a:cubicBezTo>
                      <a:pt x="3637" y="20378"/>
                      <a:pt x="3729" y="20414"/>
                      <a:pt x="3802" y="20450"/>
                    </a:cubicBezTo>
                    <a:cubicBezTo>
                      <a:pt x="3821" y="20450"/>
                      <a:pt x="3821" y="20450"/>
                      <a:pt x="3839" y="20450"/>
                    </a:cubicBezTo>
                    <a:cubicBezTo>
                      <a:pt x="3858" y="20450"/>
                      <a:pt x="3858" y="20450"/>
                      <a:pt x="3876" y="20450"/>
                    </a:cubicBezTo>
                    <a:cubicBezTo>
                      <a:pt x="3968" y="20486"/>
                      <a:pt x="4060" y="20522"/>
                      <a:pt x="4151" y="20558"/>
                    </a:cubicBezTo>
                    <a:cubicBezTo>
                      <a:pt x="4170" y="20558"/>
                      <a:pt x="4170" y="20558"/>
                      <a:pt x="4188" y="20558"/>
                    </a:cubicBezTo>
                    <a:cubicBezTo>
                      <a:pt x="4280" y="20594"/>
                      <a:pt x="4372" y="20629"/>
                      <a:pt x="4464" y="20665"/>
                    </a:cubicBezTo>
                    <a:cubicBezTo>
                      <a:pt x="4482" y="20665"/>
                      <a:pt x="4500" y="20665"/>
                      <a:pt x="4519" y="20701"/>
                    </a:cubicBezTo>
                    <a:cubicBezTo>
                      <a:pt x="4611" y="20737"/>
                      <a:pt x="4721" y="20773"/>
                      <a:pt x="4813" y="20809"/>
                    </a:cubicBezTo>
                    <a:cubicBezTo>
                      <a:pt x="4831" y="20809"/>
                      <a:pt x="4849" y="20809"/>
                      <a:pt x="4886" y="20845"/>
                    </a:cubicBezTo>
                    <a:cubicBezTo>
                      <a:pt x="4978" y="20881"/>
                      <a:pt x="5088" y="20917"/>
                      <a:pt x="5198" y="20953"/>
                    </a:cubicBezTo>
                    <a:cubicBezTo>
                      <a:pt x="5198" y="20953"/>
                      <a:pt x="5198" y="20953"/>
                      <a:pt x="5217" y="20953"/>
                    </a:cubicBezTo>
                    <a:cubicBezTo>
                      <a:pt x="5217" y="20953"/>
                      <a:pt x="5217" y="20953"/>
                      <a:pt x="5217" y="20953"/>
                    </a:cubicBezTo>
                    <a:cubicBezTo>
                      <a:pt x="5345" y="20989"/>
                      <a:pt x="5492" y="21025"/>
                      <a:pt x="5621" y="21061"/>
                    </a:cubicBezTo>
                    <a:cubicBezTo>
                      <a:pt x="5639" y="21061"/>
                      <a:pt x="5639" y="21061"/>
                      <a:pt x="5658" y="21061"/>
                    </a:cubicBezTo>
                    <a:cubicBezTo>
                      <a:pt x="5786" y="21097"/>
                      <a:pt x="5933" y="21133"/>
                      <a:pt x="6062" y="21169"/>
                    </a:cubicBezTo>
                    <a:cubicBezTo>
                      <a:pt x="6080" y="21169"/>
                      <a:pt x="6099" y="21169"/>
                      <a:pt x="6099" y="21169"/>
                    </a:cubicBezTo>
                    <a:cubicBezTo>
                      <a:pt x="6227" y="21205"/>
                      <a:pt x="6374" y="21241"/>
                      <a:pt x="6503" y="21241"/>
                    </a:cubicBezTo>
                    <a:cubicBezTo>
                      <a:pt x="6521" y="21241"/>
                      <a:pt x="6539" y="21241"/>
                      <a:pt x="6558" y="21241"/>
                    </a:cubicBezTo>
                    <a:cubicBezTo>
                      <a:pt x="6686" y="21276"/>
                      <a:pt x="6833" y="21312"/>
                      <a:pt x="6980" y="21312"/>
                    </a:cubicBezTo>
                    <a:cubicBezTo>
                      <a:pt x="6999" y="21312"/>
                      <a:pt x="6999" y="21312"/>
                      <a:pt x="7017" y="21312"/>
                    </a:cubicBezTo>
                    <a:cubicBezTo>
                      <a:pt x="7017" y="21312"/>
                      <a:pt x="7035" y="21312"/>
                      <a:pt x="7035" y="21312"/>
                    </a:cubicBezTo>
                    <a:cubicBezTo>
                      <a:pt x="7164" y="21348"/>
                      <a:pt x="7292" y="21348"/>
                      <a:pt x="7421" y="21384"/>
                    </a:cubicBezTo>
                    <a:cubicBezTo>
                      <a:pt x="7439" y="21384"/>
                      <a:pt x="7458" y="21384"/>
                      <a:pt x="7494" y="21384"/>
                    </a:cubicBezTo>
                    <a:cubicBezTo>
                      <a:pt x="7623" y="21420"/>
                      <a:pt x="7752" y="21420"/>
                      <a:pt x="7899" y="21456"/>
                    </a:cubicBezTo>
                    <a:cubicBezTo>
                      <a:pt x="7917" y="21456"/>
                      <a:pt x="7935" y="21456"/>
                      <a:pt x="7954" y="21456"/>
                    </a:cubicBezTo>
                    <a:cubicBezTo>
                      <a:pt x="8101" y="21492"/>
                      <a:pt x="8229" y="21492"/>
                      <a:pt x="8376" y="21492"/>
                    </a:cubicBezTo>
                    <a:cubicBezTo>
                      <a:pt x="8376" y="21492"/>
                      <a:pt x="8376" y="21492"/>
                      <a:pt x="8394" y="21492"/>
                    </a:cubicBezTo>
                    <a:cubicBezTo>
                      <a:pt x="8541" y="21492"/>
                      <a:pt x="8688" y="21528"/>
                      <a:pt x="8817" y="21528"/>
                    </a:cubicBezTo>
                    <a:cubicBezTo>
                      <a:pt x="8835" y="21528"/>
                      <a:pt x="8854" y="21528"/>
                      <a:pt x="8872" y="21528"/>
                    </a:cubicBezTo>
                    <a:cubicBezTo>
                      <a:pt x="9019" y="21528"/>
                      <a:pt x="9147" y="21564"/>
                      <a:pt x="9294" y="21564"/>
                    </a:cubicBezTo>
                    <a:cubicBezTo>
                      <a:pt x="9313" y="21564"/>
                      <a:pt x="9349" y="21564"/>
                      <a:pt x="9368" y="21564"/>
                    </a:cubicBezTo>
                    <a:cubicBezTo>
                      <a:pt x="9515" y="21564"/>
                      <a:pt x="9643" y="21564"/>
                      <a:pt x="9790" y="21600"/>
                    </a:cubicBezTo>
                    <a:cubicBezTo>
                      <a:pt x="9809" y="21600"/>
                      <a:pt x="9845" y="21600"/>
                      <a:pt x="9864" y="21600"/>
                    </a:cubicBezTo>
                    <a:cubicBezTo>
                      <a:pt x="10011" y="21600"/>
                      <a:pt x="10158" y="21600"/>
                      <a:pt x="10304" y="21600"/>
                    </a:cubicBezTo>
                    <a:cubicBezTo>
                      <a:pt x="10323" y="21600"/>
                      <a:pt x="10341" y="21600"/>
                      <a:pt x="10360" y="21600"/>
                    </a:cubicBezTo>
                    <a:cubicBezTo>
                      <a:pt x="10506" y="21600"/>
                      <a:pt x="10672" y="21600"/>
                      <a:pt x="10819" y="21600"/>
                    </a:cubicBezTo>
                    <a:cubicBezTo>
                      <a:pt x="10966" y="21600"/>
                      <a:pt x="11131" y="21600"/>
                      <a:pt x="11278" y="21600"/>
                    </a:cubicBezTo>
                    <a:cubicBezTo>
                      <a:pt x="11296" y="21600"/>
                      <a:pt x="11315" y="21600"/>
                      <a:pt x="11333" y="21600"/>
                    </a:cubicBezTo>
                    <a:cubicBezTo>
                      <a:pt x="11480" y="21600"/>
                      <a:pt x="11627" y="21600"/>
                      <a:pt x="11774" y="21600"/>
                    </a:cubicBezTo>
                    <a:cubicBezTo>
                      <a:pt x="11792" y="21600"/>
                      <a:pt x="11829" y="21600"/>
                      <a:pt x="11847" y="21600"/>
                    </a:cubicBezTo>
                    <a:cubicBezTo>
                      <a:pt x="11994" y="21600"/>
                      <a:pt x="12123" y="21600"/>
                      <a:pt x="12270" y="21564"/>
                    </a:cubicBezTo>
                    <a:cubicBezTo>
                      <a:pt x="12288" y="21564"/>
                      <a:pt x="12325" y="21564"/>
                      <a:pt x="12343" y="21564"/>
                    </a:cubicBezTo>
                    <a:cubicBezTo>
                      <a:pt x="12490" y="21564"/>
                      <a:pt x="12619" y="21528"/>
                      <a:pt x="12766" y="21528"/>
                    </a:cubicBezTo>
                    <a:cubicBezTo>
                      <a:pt x="12784" y="21528"/>
                      <a:pt x="12802" y="21528"/>
                      <a:pt x="12821" y="21528"/>
                    </a:cubicBezTo>
                    <a:cubicBezTo>
                      <a:pt x="12967" y="21528"/>
                      <a:pt x="13114" y="21492"/>
                      <a:pt x="13243" y="21492"/>
                    </a:cubicBezTo>
                    <a:cubicBezTo>
                      <a:pt x="13243" y="21492"/>
                      <a:pt x="13243" y="21492"/>
                      <a:pt x="13261" y="21492"/>
                    </a:cubicBezTo>
                    <a:cubicBezTo>
                      <a:pt x="13408" y="21492"/>
                      <a:pt x="13555" y="21456"/>
                      <a:pt x="13684" y="21456"/>
                    </a:cubicBezTo>
                    <a:cubicBezTo>
                      <a:pt x="13702" y="21456"/>
                      <a:pt x="13721" y="21456"/>
                      <a:pt x="13739" y="21456"/>
                    </a:cubicBezTo>
                    <a:cubicBezTo>
                      <a:pt x="13867" y="21456"/>
                      <a:pt x="14014" y="21420"/>
                      <a:pt x="14143" y="21384"/>
                    </a:cubicBezTo>
                    <a:cubicBezTo>
                      <a:pt x="14161" y="21384"/>
                      <a:pt x="14180" y="21384"/>
                      <a:pt x="14216" y="21384"/>
                    </a:cubicBezTo>
                    <a:cubicBezTo>
                      <a:pt x="14345" y="21348"/>
                      <a:pt x="14474" y="21348"/>
                      <a:pt x="14602" y="21312"/>
                    </a:cubicBezTo>
                    <a:cubicBezTo>
                      <a:pt x="14602" y="21312"/>
                      <a:pt x="14621" y="21312"/>
                      <a:pt x="14621" y="21312"/>
                    </a:cubicBezTo>
                    <a:cubicBezTo>
                      <a:pt x="14639" y="21312"/>
                      <a:pt x="14639" y="21312"/>
                      <a:pt x="14657" y="21312"/>
                    </a:cubicBezTo>
                    <a:cubicBezTo>
                      <a:pt x="14804" y="21276"/>
                      <a:pt x="14933" y="21276"/>
                      <a:pt x="15080" y="21241"/>
                    </a:cubicBezTo>
                    <a:cubicBezTo>
                      <a:pt x="15098" y="21241"/>
                      <a:pt x="15117" y="21241"/>
                      <a:pt x="15135" y="21241"/>
                    </a:cubicBezTo>
                    <a:cubicBezTo>
                      <a:pt x="15282" y="21205"/>
                      <a:pt x="15410" y="21169"/>
                      <a:pt x="15539" y="21169"/>
                    </a:cubicBezTo>
                    <a:cubicBezTo>
                      <a:pt x="15557" y="21169"/>
                      <a:pt x="15576" y="21169"/>
                      <a:pt x="15576" y="21169"/>
                    </a:cubicBezTo>
                    <a:cubicBezTo>
                      <a:pt x="15723" y="21133"/>
                      <a:pt x="15851" y="21097"/>
                      <a:pt x="15980" y="21061"/>
                    </a:cubicBezTo>
                    <a:cubicBezTo>
                      <a:pt x="15998" y="21061"/>
                      <a:pt x="15998" y="21061"/>
                      <a:pt x="16017" y="21061"/>
                    </a:cubicBezTo>
                    <a:cubicBezTo>
                      <a:pt x="16163" y="21025"/>
                      <a:pt x="16292" y="20989"/>
                      <a:pt x="16421" y="20953"/>
                    </a:cubicBezTo>
                    <a:cubicBezTo>
                      <a:pt x="16421" y="20953"/>
                      <a:pt x="16421" y="20953"/>
                      <a:pt x="16421" y="20953"/>
                    </a:cubicBezTo>
                    <a:cubicBezTo>
                      <a:pt x="16421" y="20953"/>
                      <a:pt x="16421" y="20953"/>
                      <a:pt x="16439" y="20953"/>
                    </a:cubicBezTo>
                    <a:cubicBezTo>
                      <a:pt x="16549" y="20917"/>
                      <a:pt x="16641" y="20881"/>
                      <a:pt x="16751" y="20845"/>
                    </a:cubicBezTo>
                    <a:cubicBezTo>
                      <a:pt x="16770" y="20845"/>
                      <a:pt x="16788" y="20845"/>
                      <a:pt x="16806" y="20809"/>
                    </a:cubicBezTo>
                    <a:cubicBezTo>
                      <a:pt x="16898" y="20773"/>
                      <a:pt x="17009" y="20737"/>
                      <a:pt x="17100" y="20701"/>
                    </a:cubicBezTo>
                    <a:cubicBezTo>
                      <a:pt x="17119" y="20701"/>
                      <a:pt x="17137" y="20701"/>
                      <a:pt x="17155" y="20665"/>
                    </a:cubicBezTo>
                    <a:cubicBezTo>
                      <a:pt x="17247" y="20629"/>
                      <a:pt x="17339" y="20594"/>
                      <a:pt x="17431" y="20558"/>
                    </a:cubicBezTo>
                    <a:cubicBezTo>
                      <a:pt x="17449" y="20558"/>
                      <a:pt x="17449" y="20558"/>
                      <a:pt x="17468" y="20558"/>
                    </a:cubicBezTo>
                    <a:cubicBezTo>
                      <a:pt x="17560" y="20522"/>
                      <a:pt x="17651" y="20486"/>
                      <a:pt x="17743" y="20450"/>
                    </a:cubicBezTo>
                    <a:cubicBezTo>
                      <a:pt x="17762" y="20450"/>
                      <a:pt x="17762" y="20450"/>
                      <a:pt x="17780" y="20450"/>
                    </a:cubicBezTo>
                    <a:cubicBezTo>
                      <a:pt x="17798" y="20450"/>
                      <a:pt x="17798" y="20450"/>
                      <a:pt x="17817" y="20450"/>
                    </a:cubicBezTo>
                    <a:cubicBezTo>
                      <a:pt x="17909" y="20414"/>
                      <a:pt x="18000" y="20378"/>
                      <a:pt x="18074" y="20342"/>
                    </a:cubicBezTo>
                    <a:cubicBezTo>
                      <a:pt x="18074" y="20342"/>
                      <a:pt x="18074" y="20342"/>
                      <a:pt x="18074" y="20342"/>
                    </a:cubicBezTo>
                    <a:cubicBezTo>
                      <a:pt x="18166" y="20306"/>
                      <a:pt x="18239" y="20270"/>
                      <a:pt x="18331" y="20234"/>
                    </a:cubicBezTo>
                    <a:cubicBezTo>
                      <a:pt x="18349" y="20234"/>
                      <a:pt x="18368" y="20198"/>
                      <a:pt x="18386" y="20198"/>
                    </a:cubicBezTo>
                    <a:cubicBezTo>
                      <a:pt x="18478" y="20162"/>
                      <a:pt x="18551" y="20126"/>
                      <a:pt x="18625" y="20090"/>
                    </a:cubicBezTo>
                    <a:cubicBezTo>
                      <a:pt x="18625" y="20090"/>
                      <a:pt x="18643" y="20090"/>
                      <a:pt x="18643" y="20090"/>
                    </a:cubicBezTo>
                    <a:cubicBezTo>
                      <a:pt x="18717" y="20054"/>
                      <a:pt x="18790" y="20018"/>
                      <a:pt x="18864" y="19982"/>
                    </a:cubicBezTo>
                    <a:cubicBezTo>
                      <a:pt x="18882" y="19982"/>
                      <a:pt x="18882" y="19982"/>
                      <a:pt x="18900" y="19982"/>
                    </a:cubicBezTo>
                    <a:cubicBezTo>
                      <a:pt x="18900" y="19982"/>
                      <a:pt x="18919" y="19982"/>
                      <a:pt x="18919" y="19982"/>
                    </a:cubicBezTo>
                    <a:cubicBezTo>
                      <a:pt x="18992" y="19946"/>
                      <a:pt x="19084" y="19911"/>
                      <a:pt x="19158" y="19839"/>
                    </a:cubicBezTo>
                    <a:cubicBezTo>
                      <a:pt x="19176" y="19839"/>
                      <a:pt x="19176" y="19839"/>
                      <a:pt x="19194" y="19803"/>
                    </a:cubicBezTo>
                    <a:cubicBezTo>
                      <a:pt x="19268" y="19767"/>
                      <a:pt x="19323" y="19731"/>
                      <a:pt x="19396" y="19695"/>
                    </a:cubicBezTo>
                    <a:cubicBezTo>
                      <a:pt x="19415" y="19695"/>
                      <a:pt x="19415" y="19695"/>
                      <a:pt x="19433" y="19659"/>
                    </a:cubicBezTo>
                    <a:cubicBezTo>
                      <a:pt x="19507" y="19623"/>
                      <a:pt x="19580" y="19551"/>
                      <a:pt x="19654" y="19515"/>
                    </a:cubicBezTo>
                    <a:cubicBezTo>
                      <a:pt x="19672" y="19515"/>
                      <a:pt x="19690" y="19479"/>
                      <a:pt x="19690" y="19479"/>
                    </a:cubicBezTo>
                    <a:cubicBezTo>
                      <a:pt x="19764" y="19443"/>
                      <a:pt x="19837" y="19371"/>
                      <a:pt x="19892" y="19335"/>
                    </a:cubicBezTo>
                    <a:cubicBezTo>
                      <a:pt x="19892" y="19335"/>
                      <a:pt x="19892" y="19335"/>
                      <a:pt x="19892" y="19335"/>
                    </a:cubicBezTo>
                    <a:cubicBezTo>
                      <a:pt x="19892" y="19335"/>
                      <a:pt x="19892" y="19335"/>
                      <a:pt x="19892" y="19335"/>
                    </a:cubicBezTo>
                    <a:cubicBezTo>
                      <a:pt x="19966" y="19264"/>
                      <a:pt x="20058" y="19228"/>
                      <a:pt x="20131" y="19156"/>
                    </a:cubicBezTo>
                    <a:cubicBezTo>
                      <a:pt x="20131" y="19156"/>
                      <a:pt x="20150" y="19156"/>
                      <a:pt x="20150" y="19120"/>
                    </a:cubicBezTo>
                    <a:cubicBezTo>
                      <a:pt x="20223" y="19048"/>
                      <a:pt x="20296" y="19012"/>
                      <a:pt x="20352" y="18940"/>
                    </a:cubicBezTo>
                    <a:cubicBezTo>
                      <a:pt x="20370" y="18940"/>
                      <a:pt x="20370" y="18940"/>
                      <a:pt x="20388" y="18904"/>
                    </a:cubicBezTo>
                    <a:cubicBezTo>
                      <a:pt x="20462" y="18832"/>
                      <a:pt x="20517" y="18796"/>
                      <a:pt x="20572" y="18724"/>
                    </a:cubicBezTo>
                    <a:cubicBezTo>
                      <a:pt x="20590" y="18724"/>
                      <a:pt x="20590" y="18688"/>
                      <a:pt x="20609" y="18688"/>
                    </a:cubicBezTo>
                    <a:cubicBezTo>
                      <a:pt x="20664" y="18617"/>
                      <a:pt x="20719" y="18581"/>
                      <a:pt x="20774" y="18509"/>
                    </a:cubicBezTo>
                    <a:cubicBezTo>
                      <a:pt x="20774" y="18509"/>
                      <a:pt x="20774" y="18509"/>
                      <a:pt x="20792" y="18509"/>
                    </a:cubicBezTo>
                    <a:cubicBezTo>
                      <a:pt x="20792" y="18509"/>
                      <a:pt x="20792" y="18509"/>
                      <a:pt x="20811" y="18509"/>
                    </a:cubicBezTo>
                    <a:cubicBezTo>
                      <a:pt x="20866" y="18437"/>
                      <a:pt x="20921" y="18365"/>
                      <a:pt x="20976" y="18293"/>
                    </a:cubicBezTo>
                    <a:cubicBezTo>
                      <a:pt x="20976" y="18293"/>
                      <a:pt x="20995" y="18257"/>
                      <a:pt x="20995" y="18257"/>
                    </a:cubicBezTo>
                    <a:cubicBezTo>
                      <a:pt x="21050" y="18185"/>
                      <a:pt x="21086" y="18113"/>
                      <a:pt x="21141" y="18041"/>
                    </a:cubicBezTo>
                    <a:cubicBezTo>
                      <a:pt x="21141" y="18041"/>
                      <a:pt x="21160" y="18041"/>
                      <a:pt x="21160" y="18005"/>
                    </a:cubicBezTo>
                    <a:cubicBezTo>
                      <a:pt x="21197" y="17934"/>
                      <a:pt x="21252" y="17862"/>
                      <a:pt x="21288" y="17790"/>
                    </a:cubicBezTo>
                    <a:cubicBezTo>
                      <a:pt x="21288" y="17790"/>
                      <a:pt x="21288" y="17790"/>
                      <a:pt x="21307" y="17754"/>
                    </a:cubicBezTo>
                    <a:cubicBezTo>
                      <a:pt x="21344" y="17682"/>
                      <a:pt x="21380" y="17610"/>
                      <a:pt x="21417" y="17538"/>
                    </a:cubicBezTo>
                    <a:cubicBezTo>
                      <a:pt x="21417" y="17538"/>
                      <a:pt x="21417" y="17538"/>
                      <a:pt x="21417" y="17502"/>
                    </a:cubicBezTo>
                    <a:cubicBezTo>
                      <a:pt x="21416" y="17430"/>
                      <a:pt x="21453" y="17358"/>
                      <a:pt x="21471" y="17287"/>
                    </a:cubicBezTo>
                    <a:close/>
                  </a:path>
                </a:pathLst>
              </a:custGeom>
              <a:solidFill>
                <a:srgbClr val="FFCC8B"/>
              </a:solidFill>
              <a:ln>
                <a:noFill/>
              </a:ln>
            </p:spPr>
            <p:txBody>
              <a:bodyPr spcFirstLastPara="1" wrap="square" lIns="21425" tIns="21425" rIns="21425" bIns="2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 panose="020B0604020202020204"/>
                  <a:buNone/>
                </a:pPr>
                <a:endParaRPr sz="17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42" name="Google Shape;2442;p161"/>
              <p:cNvSpPr/>
              <p:nvPr/>
            </p:nvSpPr>
            <p:spPr>
              <a:xfrm>
                <a:off x="4688729" y="1738102"/>
                <a:ext cx="2838672" cy="6855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9" y="0"/>
                      <a:pt x="21600" y="4868"/>
                      <a:pt x="21600" y="10800"/>
                    </a:cubicBezTo>
                    <a:cubicBezTo>
                      <a:pt x="21600" y="16808"/>
                      <a:pt x="16769" y="21600"/>
                      <a:pt x="10800" y="21600"/>
                    </a:cubicBezTo>
                    <a:cubicBezTo>
                      <a:pt x="4831" y="21600"/>
                      <a:pt x="0" y="16732"/>
                      <a:pt x="0" y="10800"/>
                    </a:cubicBezTo>
                    <a:cubicBezTo>
                      <a:pt x="0" y="4868"/>
                      <a:pt x="4849" y="0"/>
                      <a:pt x="10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21425" tIns="21425" rIns="21425" bIns="2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 panose="020B0604020202020204"/>
                  <a:buNone/>
                </a:pPr>
                <a:endParaRPr sz="17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2443" name="Google Shape;2443;p161"/>
            <p:cNvSpPr txBox="1"/>
            <p:nvPr/>
          </p:nvSpPr>
          <p:spPr>
            <a:xfrm>
              <a:off x="4088950" y="4369443"/>
              <a:ext cx="5742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1" i="0" u="none" strike="noStrike" cap="none">
                  <a:solidFill>
                    <a:srgbClr val="262626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01</a:t>
              </a:r>
              <a:endPara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44" name="Google Shape;2444;p161"/>
            <p:cNvSpPr txBox="1"/>
            <p:nvPr/>
          </p:nvSpPr>
          <p:spPr>
            <a:xfrm>
              <a:off x="5349531" y="3641343"/>
              <a:ext cx="626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02</a:t>
              </a:r>
              <a:endPara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45" name="Google Shape;2445;p161"/>
            <p:cNvSpPr txBox="1"/>
            <p:nvPr/>
          </p:nvSpPr>
          <p:spPr>
            <a:xfrm>
              <a:off x="6535301" y="2887618"/>
              <a:ext cx="5232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03</a:t>
              </a:r>
              <a:endPara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46" name="Google Shape;2446;p161"/>
            <p:cNvSpPr txBox="1"/>
            <p:nvPr/>
          </p:nvSpPr>
          <p:spPr>
            <a:xfrm>
              <a:off x="7730152" y="3641343"/>
              <a:ext cx="5232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04</a:t>
              </a:r>
              <a:endPara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47" name="Google Shape;2447;p161"/>
            <p:cNvSpPr txBox="1"/>
            <p:nvPr/>
          </p:nvSpPr>
          <p:spPr>
            <a:xfrm>
              <a:off x="8948831" y="4369443"/>
              <a:ext cx="626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1" i="0" u="none" strike="noStrike" cap="none">
                  <a:solidFill>
                    <a:srgbClr val="262626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05</a:t>
              </a:r>
              <a:endPara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448" name="Google Shape;2448;p161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Get Started (cont.)</a:t>
            </a:r>
            <a:endParaRPr sz="1800" b="1" i="0" u="none" strike="noStrike" cap="none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449" name="Google Shape;2449;p161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50" name="Google Shape;2450;p161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4" name="Google Shape;2474;p163" descr="Tabl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52871" y="1162187"/>
            <a:ext cx="5829297" cy="311892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475" name="Google Shape;2475;p163"/>
          <p:cNvSpPr txBox="1"/>
          <p:nvPr/>
        </p:nvSpPr>
        <p:spPr>
          <a:xfrm>
            <a:off x="52455" y="508340"/>
            <a:ext cx="1641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476" name="Google Shape;2476;p163" descr="Logo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sp>
        <p:nvSpPr>
          <p:cNvPr id="2477" name="Google Shape;2477;p163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Settings: Create New Product</a:t>
            </a:r>
            <a:endParaRPr sz="1800" b="1" i="0" u="none" strike="noStrike" cap="none" dirty="0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478" name="Google Shape;2478;p163"/>
          <p:cNvSpPr/>
          <p:nvPr/>
        </p:nvSpPr>
        <p:spPr>
          <a:xfrm>
            <a:off x="375425" y="3047498"/>
            <a:ext cx="5737800" cy="11553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79" name="Google Shape;2479;p163"/>
          <p:cNvSpPr/>
          <p:nvPr/>
        </p:nvSpPr>
        <p:spPr>
          <a:xfrm>
            <a:off x="6600308" y="1569207"/>
            <a:ext cx="2137800" cy="408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Input selling </a:t>
            </a:r>
            <a:r>
              <a:rPr lang="en-GB" sz="11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Price &gt; </a:t>
            </a: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</a:t>
            </a:r>
            <a:r>
              <a:rPr lang="en-GB" sz="11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Save</a:t>
            </a:r>
            <a:endParaRPr sz="11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80" name="Google Shape;2480;p163"/>
          <p:cNvSpPr txBox="1"/>
          <p:nvPr/>
        </p:nvSpPr>
        <p:spPr>
          <a:xfrm>
            <a:off x="6463347" y="2182313"/>
            <a:ext cx="2399100" cy="10389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: 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Tax rate must correspond to the default tax rate set by the merchant in BackOffice and  tax rate set on the merchant's food delivery platform to ensure accurate tax calculation</a:t>
            </a:r>
            <a:endParaRPr sz="9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481" name="Google Shape;2481;p163"/>
          <p:cNvCxnSpPr>
            <a:stCxn id="2479" idx="1"/>
            <a:endCxn id="2478" idx="3"/>
          </p:cNvCxnSpPr>
          <p:nvPr/>
        </p:nvCxnSpPr>
        <p:spPr>
          <a:xfrm flipH="1">
            <a:off x="6113108" y="1773657"/>
            <a:ext cx="487200" cy="1851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2" name="Google Shape;2482;p163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3" name="Google Shape;2483;p163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load_post_object_v2_2011852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8" y="846875"/>
            <a:ext cx="6347939" cy="3104611"/>
          </a:xfrm>
          <a:prstGeom prst="rect">
            <a:avLst/>
          </a:prstGeom>
        </p:spPr>
      </p:pic>
      <p:sp>
        <p:nvSpPr>
          <p:cNvPr id="512" name="Google Shape;512;p8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3" name="Google Shape;513;p88"/>
          <p:cNvSpPr txBox="1">
            <a:spLocks noGrp="1"/>
          </p:cNvSpPr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4" name="Google Shape;514;p88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15" name="Google Shape;515;p88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zh-CN" sz="1800" b="1">
                <a:solidFill>
                  <a:srgbClr val="2F2922"/>
                </a:solidFill>
                <a:latin typeface="Signika" charset="0"/>
                <a:ea typeface="Signika" charset="0"/>
                <a:cs typeface="Signika" charset="0"/>
              </a:rPr>
              <a:t>Membership</a:t>
            </a:r>
            <a:endParaRPr lang="en-US" altLang="zh-CN" sz="1800" b="1">
              <a:solidFill>
                <a:srgbClr val="2F2922"/>
              </a:solidFill>
              <a:latin typeface="Signika" charset="0"/>
              <a:ea typeface="Signika" charset="0"/>
              <a:cs typeface="Signika" charset="0"/>
            </a:endParaRPr>
          </a:p>
        </p:txBody>
      </p:sp>
      <p:sp>
        <p:nvSpPr>
          <p:cNvPr id="516" name="Google Shape;516;p88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Reports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518" name="Google Shape;518;p88"/>
          <p:cNvGrpSpPr/>
          <p:nvPr/>
        </p:nvGrpSpPr>
        <p:grpSpPr>
          <a:xfrm>
            <a:off x="5348451" y="2948394"/>
            <a:ext cx="2994459" cy="1923685"/>
            <a:chOff x="5616679" y="3548659"/>
            <a:chExt cx="7206881" cy="1716503"/>
          </a:xfrm>
        </p:grpSpPr>
        <p:sp>
          <p:nvSpPr>
            <p:cNvPr id="519" name="Google Shape;519;p88"/>
            <p:cNvSpPr/>
            <p:nvPr/>
          </p:nvSpPr>
          <p:spPr>
            <a:xfrm>
              <a:off x="5616679" y="3671562"/>
              <a:ext cx="7107000" cy="1593600"/>
            </a:xfrm>
            <a:prstGeom prst="round2DiagRect">
              <a:avLst>
                <a:gd name="adj1" fmla="val 6325"/>
                <a:gd name="adj2" fmla="val 0"/>
              </a:avLst>
            </a:prstGeom>
            <a:solidFill>
              <a:srgbClr val="FFFFFF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0" name="Google Shape;520;p88"/>
            <p:cNvSpPr txBox="1"/>
            <p:nvPr/>
          </p:nvSpPr>
          <p:spPr>
            <a:xfrm>
              <a:off x="5716560" y="3937669"/>
              <a:ext cx="7107000" cy="1281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boto" panose="02000000000000000000"/>
                <a:buChar char="●"/>
              </a:pPr>
              <a:r>
                <a:rPr sz="10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The Membership Report helps merchants analyze member activity by providing key insights into spending patterns, transaction history, sales trends, and top spenders.</a:t>
              </a:r>
              <a:endParaRPr sz="1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521" name="Google Shape;521;p88"/>
            <p:cNvSpPr/>
            <p:nvPr/>
          </p:nvSpPr>
          <p:spPr>
            <a:xfrm>
              <a:off x="7130913" y="3548659"/>
              <a:ext cx="4278300" cy="2577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Membership</a:t>
              </a:r>
              <a:r>
                <a:rPr lang="en-GB" sz="1200" b="1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Report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pic>
        <p:nvPicPr>
          <p:cNvPr id="522" name="Google Shape;522;p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41650" y="22147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64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9" name="Google Shape;2489;p164"/>
          <p:cNvSpPr txBox="1"/>
          <p:nvPr/>
        </p:nvSpPr>
        <p:spPr>
          <a:xfrm>
            <a:off x="52455" y="508340"/>
            <a:ext cx="1641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490" name="Google Shape;2490;p164" descr="Logo&#10;&#10;Description automatically generated with medium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164"/>
          <p:cNvSpPr/>
          <p:nvPr/>
        </p:nvSpPr>
        <p:spPr>
          <a:xfrm>
            <a:off x="1722300" y="3206248"/>
            <a:ext cx="5699400" cy="12252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Note: 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One-way </a:t>
            </a: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sync </a:t>
            </a:r>
            <a:r>
              <a:rPr lang="en-GB"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from BackOffice to the food delivery platform, merchants </a:t>
            </a:r>
            <a:r>
              <a:rPr lang="en-GB" sz="1100" b="1" i="0" u="none" strike="noStrike" cap="none">
                <a:solidFill>
                  <a:srgbClr val="FF941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need to update this information in the BackOffice</a:t>
            </a:r>
            <a:r>
              <a:rPr lang="en-GB" sz="11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GB"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 match what they have in the </a:t>
            </a: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food delivery platforms</a:t>
            </a:r>
            <a:endParaRPr sz="11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92" name="Google Shape;2492;p164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Settings: Product Setup For Food Delivery Platform Menu</a:t>
            </a: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2493" name="Google Shape;2493;p164"/>
          <p:cNvGraphicFramePr/>
          <p:nvPr/>
        </p:nvGraphicFramePr>
        <p:xfrm>
          <a:off x="633413" y="1272942"/>
          <a:ext cx="7877200" cy="1516380"/>
        </p:xfrm>
        <a:graphic>
          <a:graphicData uri="http://schemas.openxmlformats.org/drawingml/2006/table">
            <a:tbl>
              <a:tblPr>
                <a:noFill/>
                <a:tableStyleId>{CBA98D9A-9192-45E3-A2ED-D83A9CE5FEE3}</a:tableStyleId>
              </a:tblPr>
              <a:tblGrid>
                <a:gridCol w="3938600"/>
                <a:gridCol w="3938600"/>
              </a:tblGrid>
              <a:tr h="177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To Update</a:t>
                      </a:r>
                      <a:endParaRPr sz="14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57150" marR="57150" marT="57150" marB="5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How to update</a:t>
                      </a:r>
                      <a:endParaRPr sz="14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57150" marR="57150" marT="57150" marB="5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FoodPanda / ShopeeFood Product Price </a:t>
                      </a:r>
                      <a:endParaRPr sz="1100"/>
                    </a:p>
                  </a:txBody>
                  <a:tcPr marL="57150" marR="57150" marT="57150" marB="5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CSV upload/Product page</a:t>
                      </a:r>
                      <a:endParaRPr sz="1100"/>
                    </a:p>
                  </a:txBody>
                  <a:tcPr marL="57150" marR="57150" marT="57150" marB="5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Product Description </a:t>
                      </a:r>
                      <a:endParaRPr sz="1100"/>
                    </a:p>
                  </a:txBody>
                  <a:tcPr marL="57150" marR="57150" marT="57150" marB="5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CSV upload/Product page</a:t>
                      </a:r>
                      <a:endParaRPr sz="1100"/>
                    </a:p>
                  </a:txBody>
                  <a:tcPr marL="57150" marR="57150" marT="57150" marB="5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FoodPanda / ShopeeFood Variant Add-on Price </a:t>
                      </a:r>
                      <a:endParaRPr sz="1100"/>
                    </a:p>
                  </a:txBody>
                  <a:tcPr marL="57150" marR="57150" marT="57150" marB="5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Product Page</a:t>
                      </a:r>
                      <a:endParaRPr sz="1100"/>
                    </a:p>
                  </a:txBody>
                  <a:tcPr marL="57150" marR="57150" marT="57150" marB="5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Product Images</a:t>
                      </a:r>
                      <a:endParaRPr sz="1100"/>
                    </a:p>
                  </a:txBody>
                  <a:tcPr marL="57150" marR="57150" marT="57150" marB="5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Product Page</a:t>
                      </a:r>
                      <a:endParaRPr sz="1100"/>
                    </a:p>
                  </a:txBody>
                  <a:tcPr marL="57150" marR="57150" marT="57150" marB="5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94" name="Google Shape;2494;p164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5" name="Google Shape;2495;p164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0" name="Google Shape;2500;p1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70931" y="1106887"/>
            <a:ext cx="5801511" cy="32399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01" name="Google Shape;2501;p165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2" name="Google Shape;2502;p165"/>
          <p:cNvSpPr txBox="1"/>
          <p:nvPr/>
        </p:nvSpPr>
        <p:spPr>
          <a:xfrm>
            <a:off x="52455" y="508340"/>
            <a:ext cx="1641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503" name="Google Shape;2503;p165" descr="Logo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165"/>
          <p:cNvSpPr/>
          <p:nvPr/>
        </p:nvSpPr>
        <p:spPr>
          <a:xfrm>
            <a:off x="134805" y="2825114"/>
            <a:ext cx="1364700" cy="677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Click on Settings &gt; Beep Menu 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05" name="Google Shape;2505;p165"/>
          <p:cNvSpPr/>
          <p:nvPr/>
        </p:nvSpPr>
        <p:spPr>
          <a:xfrm>
            <a:off x="7637656" y="2117353"/>
            <a:ext cx="1286700" cy="113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Look for the item to mark as out-of-stock, then toggle it off</a:t>
            </a:r>
            <a:endParaRPr sz="1100"/>
          </a:p>
        </p:txBody>
      </p:sp>
      <p:sp>
        <p:nvSpPr>
          <p:cNvPr id="2506" name="Google Shape;2506;p165"/>
          <p:cNvSpPr txBox="1"/>
          <p:nvPr/>
        </p:nvSpPr>
        <p:spPr>
          <a:xfrm>
            <a:off x="1680780" y="4509854"/>
            <a:ext cx="5646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Products have to be marked Sell on Beep in order to toggle Out of Stock from the </a:t>
            </a:r>
            <a:r>
              <a:rPr lang="en-GB" sz="9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</a:t>
            </a:r>
            <a:r>
              <a:rPr lang="en-GB" sz="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/ </a:t>
            </a:r>
            <a:r>
              <a:rPr lang="en-GB" sz="9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 Manager</a:t>
            </a:r>
            <a:endParaRPr sz="11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7" name="Google Shape;2507;p165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Settings: Mark Out–of-Stock</a:t>
            </a:r>
            <a:endParaRPr sz="1100"/>
          </a:p>
        </p:txBody>
      </p:sp>
      <p:sp>
        <p:nvSpPr>
          <p:cNvPr id="2508" name="Google Shape;2508;p165"/>
          <p:cNvSpPr/>
          <p:nvPr/>
        </p:nvSpPr>
        <p:spPr>
          <a:xfrm>
            <a:off x="1593675" y="3082537"/>
            <a:ext cx="1336200" cy="1626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9" name="Google Shape;2509;p165"/>
          <p:cNvSpPr/>
          <p:nvPr/>
        </p:nvSpPr>
        <p:spPr>
          <a:xfrm>
            <a:off x="2963813" y="2492213"/>
            <a:ext cx="1336200" cy="2763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0" name="Google Shape;2510;p165"/>
          <p:cNvSpPr/>
          <p:nvPr/>
        </p:nvSpPr>
        <p:spPr>
          <a:xfrm>
            <a:off x="6636547" y="1579538"/>
            <a:ext cx="602100" cy="1914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1" name="Google Shape;2511;p165"/>
          <p:cNvSpPr/>
          <p:nvPr/>
        </p:nvSpPr>
        <p:spPr>
          <a:xfrm>
            <a:off x="6941494" y="2039550"/>
            <a:ext cx="336900" cy="15567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2" name="Google Shape;2512;p165"/>
          <p:cNvSpPr/>
          <p:nvPr/>
        </p:nvSpPr>
        <p:spPr>
          <a:xfrm>
            <a:off x="6941494" y="4012967"/>
            <a:ext cx="370200" cy="2076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13" name="Google Shape;2513;p165"/>
          <p:cNvCxnSpPr>
            <a:stCxn id="2508" idx="1"/>
            <a:endCxn id="2504" idx="3"/>
          </p:cNvCxnSpPr>
          <p:nvPr/>
        </p:nvCxnSpPr>
        <p:spPr>
          <a:xfrm flipH="1">
            <a:off x="1499475" y="3163837"/>
            <a:ext cx="94200" cy="6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4" name="Google Shape;2514;p165"/>
          <p:cNvCxnSpPr>
            <a:stCxn id="2509" idx="2"/>
            <a:endCxn id="2508" idx="3"/>
          </p:cNvCxnSpPr>
          <p:nvPr/>
        </p:nvCxnSpPr>
        <p:spPr>
          <a:xfrm rot="5400000">
            <a:off x="3083213" y="2615213"/>
            <a:ext cx="395400" cy="702000"/>
          </a:xfrm>
          <a:prstGeom prst="bentConnector2">
            <a:avLst/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5" name="Google Shape;2515;p165"/>
          <p:cNvCxnSpPr>
            <a:stCxn id="2505" idx="1"/>
            <a:endCxn id="2510" idx="3"/>
          </p:cNvCxnSpPr>
          <p:nvPr/>
        </p:nvCxnSpPr>
        <p:spPr>
          <a:xfrm rot="10800000">
            <a:off x="7238656" y="1675303"/>
            <a:ext cx="399000" cy="1008300"/>
          </a:xfrm>
          <a:prstGeom prst="bentConnector3">
            <a:avLst>
              <a:gd name="adj1" fmla="val 42328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6" name="Google Shape;2516;p165"/>
          <p:cNvCxnSpPr>
            <a:stCxn id="2505" idx="1"/>
            <a:endCxn id="2512" idx="3"/>
          </p:cNvCxnSpPr>
          <p:nvPr/>
        </p:nvCxnSpPr>
        <p:spPr>
          <a:xfrm flipH="1">
            <a:off x="7311556" y="2683603"/>
            <a:ext cx="326100" cy="1433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7" name="Google Shape;2517;p165"/>
          <p:cNvCxnSpPr>
            <a:endCxn id="2505" idx="1"/>
          </p:cNvCxnSpPr>
          <p:nvPr/>
        </p:nvCxnSpPr>
        <p:spPr>
          <a:xfrm rot="10800000" flipH="1">
            <a:off x="7293856" y="2683603"/>
            <a:ext cx="343800" cy="6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8" name="Google Shape;2518;p165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9" name="Google Shape;2519;p165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4" name="Google Shape;2524;p1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0781" y="1233431"/>
            <a:ext cx="4140599" cy="30242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25" name="Google Shape;2525;p16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6" name="Google Shape;2526;p166"/>
          <p:cNvSpPr txBox="1"/>
          <p:nvPr/>
        </p:nvSpPr>
        <p:spPr>
          <a:xfrm>
            <a:off x="52455" y="508340"/>
            <a:ext cx="1641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527" name="Google Shape;2527;p166" descr="Logo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166"/>
          <p:cNvSpPr txBox="1"/>
          <p:nvPr/>
        </p:nvSpPr>
        <p:spPr>
          <a:xfrm>
            <a:off x="5151916" y="3525125"/>
            <a:ext cx="3135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feature is applicable for </a:t>
            </a:r>
            <a:r>
              <a:rPr lang="en-GB" sz="900" b="1" i="0" u="none" strike="noStrike" cap="none">
                <a:solidFill>
                  <a:srgbClr val="FF16E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FoodPanda</a:t>
            </a:r>
            <a:r>
              <a:rPr lang="en-GB" sz="900" b="0" i="0" u="none" strike="noStrike" cap="none">
                <a:solidFill>
                  <a:srgbClr val="FF16E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and </a:t>
            </a:r>
            <a:r>
              <a:rPr lang="en-GB" sz="900" b="1" i="0" u="none" strike="noStrike" cap="none">
                <a:solidFill>
                  <a:srgbClr val="FF921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ShopeeFood</a:t>
            </a:r>
            <a:endParaRPr sz="900" b="1" i="0" u="none" strike="noStrike" cap="none">
              <a:solidFill>
                <a:srgbClr val="FF921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29" name="Google Shape;2529;p166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Settings: Mark Out–of-Stock (cont.)</a:t>
            </a:r>
            <a:endParaRPr sz="1100"/>
          </a:p>
        </p:txBody>
      </p:sp>
      <p:grpSp>
        <p:nvGrpSpPr>
          <p:cNvPr id="2530" name="Google Shape;2530;p166"/>
          <p:cNvGrpSpPr/>
          <p:nvPr/>
        </p:nvGrpSpPr>
        <p:grpSpPr>
          <a:xfrm>
            <a:off x="4962650" y="1517153"/>
            <a:ext cx="3513826" cy="1871549"/>
            <a:chOff x="6616866" y="2313135"/>
            <a:chExt cx="4685101" cy="2495398"/>
          </a:xfrm>
        </p:grpSpPr>
        <p:sp>
          <p:nvSpPr>
            <p:cNvPr id="2531" name="Google Shape;2531;p166"/>
            <p:cNvSpPr/>
            <p:nvPr/>
          </p:nvSpPr>
          <p:spPr>
            <a:xfrm>
              <a:off x="6616866" y="2747833"/>
              <a:ext cx="4685100" cy="2060700"/>
            </a:xfrm>
            <a:prstGeom prst="roundRect">
              <a:avLst>
                <a:gd name="adj" fmla="val 6842"/>
              </a:avLst>
            </a:prstGeom>
            <a:noFill/>
            <a:ln w="25400" cap="flat" cmpd="sng">
              <a:solidFill>
                <a:srgbClr val="7D9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215900" marR="0" lvl="0" indent="-215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 panose="020B0604020202020204"/>
                <a:buAutoNum type="arabicPeriod"/>
              </a:pPr>
              <a:r>
                <a:rPr lang="en-GB" sz="8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Today</a:t>
              </a:r>
              <a:endParaRPr sz="1100"/>
            </a:p>
            <a:p>
              <a:pPr marL="558800" marR="0" lvl="5" indent="-215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 panose="020B0604020202020204"/>
                <a:buChar char="•"/>
              </a:pPr>
              <a:r>
                <a:rPr lang="en-GB" sz="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Item will be out-of-stock only for the day it’s toggled off </a:t>
              </a:r>
              <a:br>
                <a:rPr lang="en-GB" sz="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</a:br>
              <a:r>
                <a:rPr lang="en-GB" sz="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(</a:t>
              </a:r>
              <a:r>
                <a:rPr lang="en-GB" sz="8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automatically</a:t>
              </a:r>
              <a:r>
                <a:rPr lang="en-GB" sz="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be back-in-stock-toggled on </a:t>
              </a:r>
              <a:r>
                <a:rPr lang="en-GB" sz="8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the next day</a:t>
              </a:r>
              <a:r>
                <a:rPr lang="en-GB" sz="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)</a:t>
              </a:r>
              <a:endParaRPr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15900" marR="0" lvl="0" indent="-1524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15900" marR="0" lvl="0" indent="-215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 panose="020B0604020202020204"/>
                <a:buAutoNum type="arabicPeriod"/>
              </a:pPr>
              <a:r>
                <a:rPr lang="en-GB" sz="8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Until Restocked</a:t>
              </a:r>
              <a:endParaRPr sz="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58800" marR="0" lvl="1" indent="-215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 panose="020B0604020202020204"/>
                <a:buChar char="•"/>
              </a:pPr>
              <a:r>
                <a:rPr lang="en-GB" sz="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Item will remain out-of-stock until it is </a:t>
              </a:r>
              <a:r>
                <a:rPr lang="en-GB" sz="8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manually</a:t>
              </a:r>
              <a:r>
                <a:rPr lang="en-GB" sz="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toggled on </a:t>
              </a:r>
              <a:endParaRPr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532" name="Google Shape;2532;p166"/>
            <p:cNvSpPr/>
            <p:nvPr/>
          </p:nvSpPr>
          <p:spPr>
            <a:xfrm>
              <a:off x="6616867" y="2313135"/>
              <a:ext cx="4685100" cy="636900"/>
            </a:xfrm>
            <a:prstGeom prst="roundRect">
              <a:avLst>
                <a:gd name="adj" fmla="val 16667"/>
              </a:avLst>
            </a:prstGeom>
            <a:solidFill>
              <a:srgbClr val="C6D4A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GB" sz="11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Once toggled off, there will be two options, select one:</a:t>
              </a:r>
              <a:endParaRPr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533" name="Google Shape;2533;p166"/>
          <p:cNvSpPr/>
          <p:nvPr/>
        </p:nvSpPr>
        <p:spPr>
          <a:xfrm>
            <a:off x="1894313" y="2132813"/>
            <a:ext cx="1274100" cy="11532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4" name="Google Shape;2534;p166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5" name="Google Shape;2535;p166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6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1" name="Google Shape;2541;p167"/>
          <p:cNvSpPr txBox="1"/>
          <p:nvPr/>
        </p:nvSpPr>
        <p:spPr>
          <a:xfrm>
            <a:off x="52455" y="508340"/>
            <a:ext cx="1641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542" name="Google Shape;2542;p167" descr="Logo&#10;&#10;Description automatically generated with medium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43" name="Google Shape;2543;p167"/>
          <p:cNvSpPr/>
          <p:nvPr/>
        </p:nvSpPr>
        <p:spPr>
          <a:xfrm>
            <a:off x="607605" y="3147325"/>
            <a:ext cx="1885800" cy="802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that the Add-Ons </a:t>
            </a:r>
            <a:b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(foodpanda / ShopeeFood) are </a:t>
            </a:r>
            <a:r>
              <a:rPr lang="en-GB" sz="9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enabled</a:t>
            </a: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&amp; click “</a:t>
            </a:r>
            <a:r>
              <a:rPr lang="en-GB" sz="9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Add Store</a:t>
            </a: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</a:t>
            </a:r>
            <a:endParaRPr sz="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4" name="Google Shape;2544;p167"/>
          <p:cNvSpPr/>
          <p:nvPr/>
        </p:nvSpPr>
        <p:spPr>
          <a:xfrm>
            <a:off x="3629122" y="3147325"/>
            <a:ext cx="1885800" cy="802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store name and other required information</a:t>
            </a:r>
            <a:endParaRPr sz="1100"/>
          </a:p>
        </p:txBody>
      </p:sp>
      <p:sp>
        <p:nvSpPr>
          <p:cNvPr id="2545" name="Google Shape;2545;p167"/>
          <p:cNvSpPr/>
          <p:nvPr/>
        </p:nvSpPr>
        <p:spPr>
          <a:xfrm>
            <a:off x="6650638" y="3167296"/>
            <a:ext cx="1885800" cy="802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After completion, click </a:t>
            </a:r>
            <a:b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"</a:t>
            </a:r>
            <a:r>
              <a:rPr lang="en-GB" sz="9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Connect</a:t>
            </a: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to confirm</a:t>
            </a:r>
            <a:endParaRPr sz="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6" name="Google Shape;2546;p167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Go Live: Add Store</a:t>
            </a: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547" name="Google Shape;2547;p167" descr="Graphical user interface, application, Teams&#10;&#10;Description automatically generated"/>
          <p:cNvPicPr preferRelativeResize="0"/>
          <p:nvPr/>
        </p:nvPicPr>
        <p:blipFill rotWithShape="1">
          <a:blip r:embed="rId2"/>
          <a:srcRect l="16268"/>
          <a:stretch>
            <a:fillRect/>
          </a:stretch>
        </p:blipFill>
        <p:spPr>
          <a:xfrm>
            <a:off x="100084" y="1238925"/>
            <a:ext cx="2900801" cy="173454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48" name="Google Shape;2548;p167" descr="Graphical user interface, application, Teams&#10;&#10;Description automatically generated"/>
          <p:cNvPicPr preferRelativeResize="0"/>
          <p:nvPr/>
        </p:nvPicPr>
        <p:blipFill rotWithShape="1">
          <a:blip r:embed="rId3"/>
          <a:srcRect l="16268"/>
          <a:stretch>
            <a:fillRect/>
          </a:stretch>
        </p:blipFill>
        <p:spPr>
          <a:xfrm>
            <a:off x="3121601" y="1238925"/>
            <a:ext cx="2900801" cy="173454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49" name="Google Shape;2549;p167" descr="Graphical user interface, application, Teams&#10;&#10;Description automatically generated"/>
          <p:cNvPicPr preferRelativeResize="0"/>
          <p:nvPr/>
        </p:nvPicPr>
        <p:blipFill rotWithShape="1">
          <a:blip r:embed="rId3"/>
          <a:srcRect l="16268"/>
          <a:stretch>
            <a:fillRect/>
          </a:stretch>
        </p:blipFill>
        <p:spPr>
          <a:xfrm>
            <a:off x="6143118" y="1238925"/>
            <a:ext cx="2900801" cy="173454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50" name="Google Shape;2550;p167" descr="Graphical user interface, applicatio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96339" y="1484463"/>
            <a:ext cx="1557641" cy="124347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51" name="Google Shape;2551;p167" descr="Graphical user interface, text, applicatio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782602" y="1487103"/>
            <a:ext cx="1560281" cy="123819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52" name="Google Shape;2552;p167"/>
          <p:cNvSpPr/>
          <p:nvPr/>
        </p:nvSpPr>
        <p:spPr>
          <a:xfrm>
            <a:off x="818950" y="1786986"/>
            <a:ext cx="222900" cy="861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53" name="Google Shape;2553;p167"/>
          <p:cNvSpPr/>
          <p:nvPr/>
        </p:nvSpPr>
        <p:spPr>
          <a:xfrm>
            <a:off x="2635977" y="2222678"/>
            <a:ext cx="253200" cy="933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54" name="Google Shape;2554;p167"/>
          <p:cNvSpPr/>
          <p:nvPr/>
        </p:nvSpPr>
        <p:spPr>
          <a:xfrm>
            <a:off x="3831377" y="1829991"/>
            <a:ext cx="799200" cy="7350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55" name="Google Shape;2555;p167"/>
          <p:cNvSpPr/>
          <p:nvPr/>
        </p:nvSpPr>
        <p:spPr>
          <a:xfrm>
            <a:off x="8003328" y="2584949"/>
            <a:ext cx="328500" cy="1404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56" name="Google Shape;2556;p167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7" name="Google Shape;2557;p167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68"/>
          <p:cNvSpPr/>
          <p:nvPr/>
        </p:nvSpPr>
        <p:spPr>
          <a:xfrm>
            <a:off x="7016357" y="1460056"/>
            <a:ext cx="1803600" cy="83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Status will display as "</a:t>
            </a:r>
            <a:r>
              <a:rPr lang="en-GB" sz="900" b="1" i="0" u="none" strike="noStrike" cap="none">
                <a:solidFill>
                  <a:srgbClr val="FF941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Pending</a:t>
            </a: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activation could take up to two business days</a:t>
            </a:r>
            <a:endParaRPr sz="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3" name="Google Shape;2563;p16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4" name="Google Shape;2564;p168"/>
          <p:cNvSpPr txBox="1"/>
          <p:nvPr/>
        </p:nvSpPr>
        <p:spPr>
          <a:xfrm>
            <a:off x="52455" y="508340"/>
            <a:ext cx="1641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565" name="Google Shape;2565;p168" descr="Logo&#10;&#10;Description automatically generated with medium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168"/>
          <p:cNvSpPr/>
          <p:nvPr/>
        </p:nvSpPr>
        <p:spPr>
          <a:xfrm>
            <a:off x="7016357" y="3104069"/>
            <a:ext cx="1803600" cy="623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Once activated, status    </a:t>
            </a:r>
            <a:b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will change to "</a:t>
            </a:r>
            <a:r>
              <a:rPr lang="en-GB" sz="9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Connected</a:t>
            </a: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"</a:t>
            </a:r>
            <a:endParaRPr sz="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67" name="Google Shape;2567;p168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Go Live: Status</a:t>
            </a:r>
            <a:endParaRPr sz="1100"/>
          </a:p>
        </p:txBody>
      </p:sp>
      <p:pic>
        <p:nvPicPr>
          <p:cNvPr id="2568" name="Google Shape;2568;p16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1240" y="1185139"/>
            <a:ext cx="5829300" cy="138075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2569" name="Google Shape;2569;p168"/>
          <p:cNvGrpSpPr/>
          <p:nvPr/>
        </p:nvGrpSpPr>
        <p:grpSpPr>
          <a:xfrm>
            <a:off x="671240" y="2725317"/>
            <a:ext cx="5829301" cy="1380755"/>
            <a:chOff x="-404341" y="3284865"/>
            <a:chExt cx="7772402" cy="1841007"/>
          </a:xfrm>
        </p:grpSpPr>
        <p:pic>
          <p:nvPicPr>
            <p:cNvPr id="2570" name="Google Shape;2570;p168" descr="Graphical user interface, application&#10;&#10;Description automatically generated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404341" y="3284865"/>
              <a:ext cx="7772402" cy="1841007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571" name="Google Shape;2571;p168"/>
            <p:cNvPicPr preferRelativeResize="0"/>
            <p:nvPr/>
          </p:nvPicPr>
          <p:blipFill rotWithShape="1">
            <a:blip r:embed="rId3"/>
            <a:srcRect l="66981" t="76369" r="24186" b="14585"/>
            <a:stretch>
              <a:fillRect/>
            </a:stretch>
          </p:blipFill>
          <p:spPr>
            <a:xfrm>
              <a:off x="4113033" y="4879018"/>
              <a:ext cx="548880" cy="1719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2" name="Google Shape;2572;p168"/>
          <p:cNvSpPr/>
          <p:nvPr/>
        </p:nvSpPr>
        <p:spPr>
          <a:xfrm>
            <a:off x="4059271" y="2350120"/>
            <a:ext cx="411600" cy="1923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3" name="Google Shape;2573;p168"/>
          <p:cNvSpPr/>
          <p:nvPr/>
        </p:nvSpPr>
        <p:spPr>
          <a:xfrm>
            <a:off x="4027720" y="3897598"/>
            <a:ext cx="468300" cy="1608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4" name="Google Shape;2574;p168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5" name="Google Shape;2575;p168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69"/>
          <p:cNvSpPr txBox="1"/>
          <p:nvPr/>
        </p:nvSpPr>
        <p:spPr>
          <a:xfrm>
            <a:off x="52455" y="508340"/>
            <a:ext cx="1641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581" name="Google Shape;2581;p169" descr="Logo&#10;&#10;Description automatically generated with medium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169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80482" y="1723626"/>
            <a:ext cx="815910" cy="830921"/>
          </a:xfrm>
          <a:prstGeom prst="rect">
            <a:avLst/>
          </a:prstGeom>
          <a:noFill/>
          <a:ln>
            <a:noFill/>
          </a:ln>
        </p:spPr>
      </p:pic>
      <p:sp>
        <p:nvSpPr>
          <p:cNvPr id="2583" name="Google Shape;2583;p169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Go Live: Sync Menu</a:t>
            </a: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584" name="Google Shape;2584;p169"/>
          <p:cNvPicPr preferRelativeResize="0"/>
          <p:nvPr/>
        </p:nvPicPr>
        <p:blipFill rotWithShape="1">
          <a:blip r:embed="rId3"/>
          <a:srcRect l="16319"/>
          <a:stretch>
            <a:fillRect/>
          </a:stretch>
        </p:blipFill>
        <p:spPr>
          <a:xfrm>
            <a:off x="1203767" y="980737"/>
            <a:ext cx="4444882" cy="37691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85" name="Google Shape;2585;p169"/>
          <p:cNvSpPr/>
          <p:nvPr/>
        </p:nvSpPr>
        <p:spPr>
          <a:xfrm>
            <a:off x="3590068" y="3264424"/>
            <a:ext cx="445200" cy="1845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6" name="Google Shape;2586;p169"/>
          <p:cNvSpPr/>
          <p:nvPr/>
        </p:nvSpPr>
        <p:spPr>
          <a:xfrm>
            <a:off x="6386596" y="2617958"/>
            <a:ext cx="1803600" cy="831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Must "</a:t>
            </a:r>
            <a:r>
              <a:rPr lang="en-GB" sz="900" b="1" i="0" u="none" strike="noStrike" cap="none">
                <a:solidFill>
                  <a:srgbClr val="EF86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Sync Menu</a:t>
            </a:r>
            <a:r>
              <a:rPr lang="en-GB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" prior to going live,  process can take up to 5 minutes</a:t>
            </a:r>
            <a:endParaRPr sz="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7" name="Google Shape;2587;p169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8" name="Google Shape;2588;p169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0"/>
          <p:cNvSpPr/>
          <p:nvPr/>
        </p:nvSpPr>
        <p:spPr>
          <a:xfrm>
            <a:off x="3054101" y="2078157"/>
            <a:ext cx="5674200" cy="1504500"/>
          </a:xfrm>
          <a:prstGeom prst="roundRect">
            <a:avLst>
              <a:gd name="adj" fmla="val 7551"/>
            </a:avLst>
          </a:prstGeom>
          <a:noFill/>
          <a:ln w="28575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1 : </a:t>
            </a: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places order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2 : Driver assigned to order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3: Merchants must click "</a:t>
            </a:r>
            <a:r>
              <a:rPr lang="en-GB" sz="11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accept</a:t>
            </a: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" on Foodpanda/ ShopeeFood tablet to accept order 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4 :Foodpanda/ ShopeeFood tablet generates a receipt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5 :POS terminal will receive an order-specific notification at the same time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94" name="Google Shape;2594;p17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95" name="Google Shape;2595;p170"/>
          <p:cNvSpPr txBox="1"/>
          <p:nvPr/>
        </p:nvSpPr>
        <p:spPr>
          <a:xfrm>
            <a:off x="-244122" y="54591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596" name="Google Shape;2596;p170"/>
          <p:cNvSpPr txBox="1"/>
          <p:nvPr/>
        </p:nvSpPr>
        <p:spPr>
          <a:xfrm>
            <a:off x="52455" y="508340"/>
            <a:ext cx="1641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597" name="Google Shape;2597;p170" descr="Logo&#10;&#10;Description automatically generated with medium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17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3318" y="1175284"/>
            <a:ext cx="2320125" cy="309633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99" name="Google Shape;2599;p170"/>
          <p:cNvSpPr txBox="1"/>
          <p:nvPr/>
        </p:nvSpPr>
        <p:spPr>
          <a:xfrm>
            <a:off x="77100" y="4846535"/>
            <a:ext cx="3335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POS = Point of Sales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00" name="Google Shape;2600;p170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Handle Orders: Foodpanda &amp; ShopeeFood</a:t>
            </a: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601" name="Google Shape;2601;p170" descr="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69916" y="1307658"/>
            <a:ext cx="645900" cy="6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2" name="Google Shape;2602;p170" descr="Logo, company nam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55831" y="1307658"/>
            <a:ext cx="645900" cy="64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03" name="Google Shape;2603;p170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4" name="Google Shape;2604;p170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171"/>
          <p:cNvSpPr txBox="1"/>
          <p:nvPr/>
        </p:nvSpPr>
        <p:spPr>
          <a:xfrm>
            <a:off x="-244122" y="54591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610" name="Google Shape;2610;p171"/>
          <p:cNvSpPr txBox="1"/>
          <p:nvPr/>
        </p:nvSpPr>
        <p:spPr>
          <a:xfrm>
            <a:off x="52455" y="508340"/>
            <a:ext cx="1641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611" name="Google Shape;2611;p171" descr="Logo&#10;&#10;Description automatically generated with medium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71"/>
          <p:cNvPicPr preferRelativeResize="0"/>
          <p:nvPr/>
        </p:nvPicPr>
        <p:blipFill rotWithShape="1">
          <a:blip r:embed="rId2"/>
          <a:srcRect r="49522"/>
          <a:stretch>
            <a:fillRect/>
          </a:stretch>
        </p:blipFill>
        <p:spPr>
          <a:xfrm>
            <a:off x="613933" y="1402688"/>
            <a:ext cx="1776274" cy="264680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13" name="Google Shape;2613;p171"/>
          <p:cNvPicPr preferRelativeResize="0"/>
          <p:nvPr/>
        </p:nvPicPr>
        <p:blipFill rotWithShape="1">
          <a:blip r:embed="rId3"/>
          <a:srcRect l="49522"/>
          <a:stretch>
            <a:fillRect/>
          </a:stretch>
        </p:blipFill>
        <p:spPr>
          <a:xfrm>
            <a:off x="6819034" y="1407148"/>
            <a:ext cx="1776275" cy="264680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14" name="Google Shape;2614;p171"/>
          <p:cNvSpPr/>
          <p:nvPr/>
        </p:nvSpPr>
        <p:spPr>
          <a:xfrm>
            <a:off x="2788463" y="1690287"/>
            <a:ext cx="3675000" cy="1348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AutoNum type="arabicPeriod"/>
            </a:pP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Kitchen docket &gt;&gt; Print orders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15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AutoNum type="arabicPeriod"/>
            </a:pP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Foodpanda -   </a:t>
            </a:r>
            <a:r>
              <a:rPr lang="en-GB" sz="11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‘FP’-&lt;order number&gt;</a:t>
            </a:r>
            <a:br>
              <a:rPr lang="en-GB" sz="11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ShopeeFood </a:t>
            </a:r>
            <a:r>
              <a:rPr lang="en-GB" sz="11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</a:t>
            </a:r>
            <a:r>
              <a:rPr lang="en-GB" sz="11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1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‘</a:t>
            </a:r>
            <a:r>
              <a:rPr lang="en-GB" sz="11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SF’-&lt;order number&gt;</a:t>
            </a:r>
            <a:endParaRPr sz="11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15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AutoNum type="arabicPeriod"/>
            </a:pP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Receipt printed from Foodpanda/ ShopeeFood tablet</a:t>
            </a:r>
            <a:endParaRPr sz="11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15" name="Google Shape;2615;p171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Handle Orders: Receipt</a:t>
            </a: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616" name="Google Shape;2616;p171" descr="Ico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73810" y="3734735"/>
            <a:ext cx="645900" cy="6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17" name="Google Shape;2617;p171" descr="Logo, company name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404898" y="3739194"/>
            <a:ext cx="645900" cy="645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618" name="Google Shape;2618;p171"/>
          <p:cNvGrpSpPr/>
          <p:nvPr/>
        </p:nvGrpSpPr>
        <p:grpSpPr>
          <a:xfrm>
            <a:off x="1524632" y="1745081"/>
            <a:ext cx="672004" cy="216225"/>
            <a:chOff x="2257968" y="1690324"/>
            <a:chExt cx="896006" cy="288300"/>
          </a:xfrm>
        </p:grpSpPr>
        <p:sp>
          <p:nvSpPr>
            <p:cNvPr id="2619" name="Google Shape;2619;p171"/>
            <p:cNvSpPr/>
            <p:nvPr/>
          </p:nvSpPr>
          <p:spPr>
            <a:xfrm>
              <a:off x="2504774" y="1690324"/>
              <a:ext cx="649200" cy="288300"/>
            </a:xfrm>
            <a:prstGeom prst="roundRect">
              <a:avLst>
                <a:gd name="adj" fmla="val 5701"/>
              </a:avLst>
            </a:prstGeom>
            <a:noFill/>
            <a:ln w="19050" cap="flat" cmpd="sng">
              <a:solidFill>
                <a:srgbClr val="7D9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20" name="Google Shape;2620;p171"/>
            <p:cNvSpPr/>
            <p:nvPr/>
          </p:nvSpPr>
          <p:spPr>
            <a:xfrm>
              <a:off x="2257968" y="1701179"/>
              <a:ext cx="393300" cy="266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25400" cap="flat" cmpd="sng">
              <a:solidFill>
                <a:srgbClr val="7D9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grpSp>
        <p:nvGrpSpPr>
          <p:cNvPr id="2621" name="Google Shape;2621;p171"/>
          <p:cNvGrpSpPr/>
          <p:nvPr/>
        </p:nvGrpSpPr>
        <p:grpSpPr>
          <a:xfrm>
            <a:off x="7781623" y="1787508"/>
            <a:ext cx="672004" cy="216225"/>
            <a:chOff x="10103981" y="1716837"/>
            <a:chExt cx="896006" cy="288300"/>
          </a:xfrm>
        </p:grpSpPr>
        <p:sp>
          <p:nvSpPr>
            <p:cNvPr id="2622" name="Google Shape;2622;p171"/>
            <p:cNvSpPr/>
            <p:nvPr/>
          </p:nvSpPr>
          <p:spPr>
            <a:xfrm>
              <a:off x="10350787" y="1716837"/>
              <a:ext cx="649200" cy="288300"/>
            </a:xfrm>
            <a:prstGeom prst="roundRect">
              <a:avLst>
                <a:gd name="adj" fmla="val 5701"/>
              </a:avLst>
            </a:prstGeom>
            <a:noFill/>
            <a:ln w="19050" cap="flat" cmpd="sng">
              <a:solidFill>
                <a:srgbClr val="7D9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23" name="Google Shape;2623;p171"/>
            <p:cNvSpPr/>
            <p:nvPr/>
          </p:nvSpPr>
          <p:spPr>
            <a:xfrm>
              <a:off x="10103981" y="1727692"/>
              <a:ext cx="393300" cy="266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25400" cap="flat" cmpd="sng">
              <a:solidFill>
                <a:srgbClr val="7D9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/>
            </a:p>
          </p:txBody>
        </p:sp>
      </p:grpSp>
      <p:grpSp>
        <p:nvGrpSpPr>
          <p:cNvPr id="2624" name="Google Shape;2624;p171"/>
          <p:cNvGrpSpPr/>
          <p:nvPr/>
        </p:nvGrpSpPr>
        <p:grpSpPr>
          <a:xfrm>
            <a:off x="6861727" y="2042510"/>
            <a:ext cx="919966" cy="1087293"/>
            <a:chOff x="8990577" y="2080950"/>
            <a:chExt cx="1226621" cy="1449724"/>
          </a:xfrm>
        </p:grpSpPr>
        <p:sp>
          <p:nvSpPr>
            <p:cNvPr id="2625" name="Google Shape;2625;p171"/>
            <p:cNvSpPr/>
            <p:nvPr/>
          </p:nvSpPr>
          <p:spPr>
            <a:xfrm>
              <a:off x="9158198" y="2214274"/>
              <a:ext cx="1059000" cy="1316400"/>
            </a:xfrm>
            <a:prstGeom prst="roundRect">
              <a:avLst>
                <a:gd name="adj" fmla="val 5701"/>
              </a:avLst>
            </a:prstGeom>
            <a:noFill/>
            <a:ln w="19050" cap="flat" cmpd="sng">
              <a:solidFill>
                <a:srgbClr val="7D9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26" name="Google Shape;2626;p171"/>
            <p:cNvSpPr/>
            <p:nvPr/>
          </p:nvSpPr>
          <p:spPr>
            <a:xfrm>
              <a:off x="8990577" y="2080950"/>
              <a:ext cx="393300" cy="266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25400" cap="flat" cmpd="sng">
              <a:solidFill>
                <a:srgbClr val="7D9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grpSp>
        <p:nvGrpSpPr>
          <p:cNvPr id="2627" name="Google Shape;2627;p171"/>
          <p:cNvGrpSpPr/>
          <p:nvPr/>
        </p:nvGrpSpPr>
        <p:grpSpPr>
          <a:xfrm>
            <a:off x="613933" y="1788051"/>
            <a:ext cx="902250" cy="1152983"/>
            <a:chOff x="1043702" y="1747617"/>
            <a:chExt cx="1203000" cy="1537310"/>
          </a:xfrm>
        </p:grpSpPr>
        <p:sp>
          <p:nvSpPr>
            <p:cNvPr id="2628" name="Google Shape;2628;p171"/>
            <p:cNvSpPr/>
            <p:nvPr/>
          </p:nvSpPr>
          <p:spPr>
            <a:xfrm>
              <a:off x="1043702" y="1885127"/>
              <a:ext cx="1203000" cy="1399800"/>
            </a:xfrm>
            <a:prstGeom prst="roundRect">
              <a:avLst>
                <a:gd name="adj" fmla="val 5701"/>
              </a:avLst>
            </a:prstGeom>
            <a:noFill/>
            <a:ln w="19050" cap="flat" cmpd="sng">
              <a:solidFill>
                <a:srgbClr val="7D9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29" name="Google Shape;2629;p171"/>
            <p:cNvSpPr/>
            <p:nvPr/>
          </p:nvSpPr>
          <p:spPr>
            <a:xfrm>
              <a:off x="1448558" y="1747617"/>
              <a:ext cx="393300" cy="266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25400" cap="flat" cmpd="sng">
              <a:solidFill>
                <a:srgbClr val="7D9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/>
            </a:p>
          </p:txBody>
        </p:sp>
      </p:grpSp>
      <p:sp>
        <p:nvSpPr>
          <p:cNvPr id="2630" name="Google Shape;2630;p171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31" name="Google Shape;2631;p171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2632" name="Google Shape;2632;p171"/>
          <p:cNvGrpSpPr/>
          <p:nvPr/>
        </p:nvGrpSpPr>
        <p:grpSpPr>
          <a:xfrm>
            <a:off x="2977775" y="3505400"/>
            <a:ext cx="3296410" cy="1113495"/>
            <a:chOff x="1419175" y="5168715"/>
            <a:chExt cx="5853000" cy="1484660"/>
          </a:xfrm>
        </p:grpSpPr>
        <p:sp>
          <p:nvSpPr>
            <p:cNvPr id="2633" name="Google Shape;2633;p171"/>
            <p:cNvSpPr/>
            <p:nvPr/>
          </p:nvSpPr>
          <p:spPr>
            <a:xfrm>
              <a:off x="1419175" y="5322615"/>
              <a:ext cx="5853000" cy="11799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34" name="Google Shape;2634;p171"/>
            <p:cNvSpPr/>
            <p:nvPr/>
          </p:nvSpPr>
          <p:spPr>
            <a:xfrm>
              <a:off x="1544015" y="5550575"/>
              <a:ext cx="5625000" cy="11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127000" marR="0" lvl="0" indent="-133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Roboto" panose="02000000000000000000"/>
                <a:buChar char="•"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Receipt will not be printed from StoreHub POS. Merchant can manually print it out by navigating to the Transaction page on the POS. 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635" name="Google Shape;2635;p171"/>
            <p:cNvSpPr/>
            <p:nvPr/>
          </p:nvSpPr>
          <p:spPr>
            <a:xfrm>
              <a:off x="3116750" y="5168715"/>
              <a:ext cx="2266200" cy="307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 panose="02000000000000000000"/>
                <a:buNone/>
              </a:pPr>
              <a:r>
                <a:rPr lang="en-GB" sz="1100" b="1" i="0" u="none" strike="noStrike" cap="none">
                  <a:solidFill>
                    <a:srgbClr val="FFF9F7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Important Note</a:t>
              </a:r>
              <a:endParaRPr sz="1100">
                <a:solidFill>
                  <a:srgbClr val="FFF9F7"/>
                </a:solidFill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0" name="Google Shape;2640;p172"/>
          <p:cNvPicPr preferRelativeResize="0"/>
          <p:nvPr/>
        </p:nvPicPr>
        <p:blipFill rotWithShape="1">
          <a:blip r:embed="rId1"/>
          <a:srcRect l="20899" t="20139" r="20835" b="23493"/>
          <a:stretch>
            <a:fillRect/>
          </a:stretch>
        </p:blipFill>
        <p:spPr>
          <a:xfrm>
            <a:off x="2968624" y="1284021"/>
            <a:ext cx="5327649" cy="278109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41" name="Google Shape;2641;p17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2" name="Google Shape;2642;p172"/>
          <p:cNvSpPr txBox="1"/>
          <p:nvPr/>
        </p:nvSpPr>
        <p:spPr>
          <a:xfrm>
            <a:off x="-244122" y="54591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643" name="Google Shape;2643;p172"/>
          <p:cNvSpPr txBox="1"/>
          <p:nvPr/>
        </p:nvSpPr>
        <p:spPr>
          <a:xfrm>
            <a:off x="52455" y="508340"/>
            <a:ext cx="1641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644" name="Google Shape;2644;p172" descr="Logo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14960" y="150586"/>
            <a:ext cx="523110" cy="523110"/>
          </a:xfrm>
          <a:prstGeom prst="rect">
            <a:avLst/>
          </a:prstGeom>
          <a:noFill/>
          <a:ln>
            <a:noFill/>
          </a:ln>
        </p:spPr>
      </p:pic>
      <p:sp>
        <p:nvSpPr>
          <p:cNvPr id="2645" name="Google Shape;2645;p172"/>
          <p:cNvSpPr txBox="1"/>
          <p:nvPr/>
        </p:nvSpPr>
        <p:spPr>
          <a:xfrm>
            <a:off x="-190298" y="541997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Handle Orders – Foodpanda &amp; ShopeeFood (cont.)</a:t>
            </a:r>
            <a:endParaRPr sz="1800" b="1" i="0" u="none" strike="noStrike" cap="none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646" name="Google Shape;2646;p172"/>
          <p:cNvSpPr/>
          <p:nvPr/>
        </p:nvSpPr>
        <p:spPr>
          <a:xfrm>
            <a:off x="747829" y="1459432"/>
            <a:ext cx="1568100" cy="10977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16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Merchants can examine orders displayed on the POS System</a:t>
            </a:r>
            <a:endParaRPr sz="1100"/>
          </a:p>
        </p:txBody>
      </p:sp>
      <p:sp>
        <p:nvSpPr>
          <p:cNvPr id="2647" name="Google Shape;2647;p172"/>
          <p:cNvSpPr/>
          <p:nvPr/>
        </p:nvSpPr>
        <p:spPr>
          <a:xfrm>
            <a:off x="3035299" y="2268239"/>
            <a:ext cx="1593900" cy="1797000"/>
          </a:xfrm>
          <a:prstGeom prst="roundRect">
            <a:avLst>
              <a:gd name="adj" fmla="val 5701"/>
            </a:avLst>
          </a:prstGeom>
          <a:noFill/>
          <a:ln w="1905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8" name="Google Shape;2648;p172"/>
          <p:cNvSpPr/>
          <p:nvPr/>
        </p:nvSpPr>
        <p:spPr>
          <a:xfrm>
            <a:off x="747829" y="2737343"/>
            <a:ext cx="1568100" cy="10977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D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16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Order status and past order status are also viewable on the POS System</a:t>
            </a:r>
            <a:endParaRPr sz="1100"/>
          </a:p>
        </p:txBody>
      </p:sp>
      <p:sp>
        <p:nvSpPr>
          <p:cNvPr id="2649" name="Google Shape;2649;p172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50" name="Google Shape;2650;p172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Food Delivery Integration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2651" name="Google Shape;2651;p172"/>
          <p:cNvGrpSpPr/>
          <p:nvPr/>
        </p:nvGrpSpPr>
        <p:grpSpPr>
          <a:xfrm>
            <a:off x="1995927" y="4526921"/>
            <a:ext cx="4962759" cy="276283"/>
            <a:chOff x="1419163" y="5322611"/>
            <a:chExt cx="5853000" cy="592500"/>
          </a:xfrm>
        </p:grpSpPr>
        <p:sp>
          <p:nvSpPr>
            <p:cNvPr id="2652" name="Google Shape;2652;p172"/>
            <p:cNvSpPr/>
            <p:nvPr/>
          </p:nvSpPr>
          <p:spPr>
            <a:xfrm>
              <a:off x="1419163" y="5322611"/>
              <a:ext cx="5853000" cy="592500"/>
            </a:xfrm>
            <a:prstGeom prst="roundRect">
              <a:avLst>
                <a:gd name="adj" fmla="val 7962"/>
              </a:avLst>
            </a:prstGeom>
            <a:solidFill>
              <a:srgbClr val="FFF9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53" name="Google Shape;2653;p172"/>
            <p:cNvSpPr/>
            <p:nvPr/>
          </p:nvSpPr>
          <p:spPr>
            <a:xfrm>
              <a:off x="1504020" y="5376708"/>
              <a:ext cx="56250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Refer to this </a:t>
              </a:r>
              <a:r>
                <a:rPr lang="en-GB" sz="900" u="sng">
                  <a:solidFill>
                    <a:srgbClr val="0000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  <a:hlinkClick r:id="rId3"/>
                </a:rPr>
                <a:t>document</a:t>
              </a:r>
              <a:r>
                <a:rPr lang="en-GB" sz="9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 more information on FDI Onboarding Process Flow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8" name="Google Shape;2658;p173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9" name="Google Shape;2659;p173"/>
          <p:cNvSpPr txBox="1"/>
          <p:nvPr/>
        </p:nvSpPr>
        <p:spPr>
          <a:xfrm>
            <a:off x="539550" y="3507850"/>
            <a:ext cx="420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StoreHub Engage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60" name="Google Shape;2660;p173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75274" y="4547768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load_post_object_v2_464160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4" y="884858"/>
            <a:ext cx="5509803" cy="3619579"/>
          </a:xfrm>
          <a:prstGeom prst="rect">
            <a:avLst/>
          </a:prstGeom>
        </p:spPr>
      </p:pic>
      <p:sp>
        <p:nvSpPr>
          <p:cNvPr id="512" name="Google Shape;512;p88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3" name="Google Shape;513;p88"/>
          <p:cNvSpPr txBox="1">
            <a:spLocks noGrp="1"/>
          </p:cNvSpPr>
          <p:nvPr>
            <p:ph type="sldNum" idx="12"/>
          </p:nvPr>
        </p:nvSpPr>
        <p:spPr>
          <a:xfrm>
            <a:off x="8820364" y="4897484"/>
            <a:ext cx="323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4" name="Google Shape;514;p88"/>
          <p:cNvSpPr txBox="1"/>
          <p:nvPr/>
        </p:nvSpPr>
        <p:spPr>
          <a:xfrm>
            <a:off x="1459715" y="6801"/>
            <a:ext cx="5801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15" name="Google Shape;515;p88"/>
          <p:cNvSpPr txBox="1"/>
          <p:nvPr/>
        </p:nvSpPr>
        <p:spPr>
          <a:xfrm>
            <a:off x="-384141" y="51849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zh-CN" sz="1800" b="1">
                <a:solidFill>
                  <a:srgbClr val="2F2922"/>
                </a:solidFill>
                <a:latin typeface="Signika" charset="0"/>
                <a:ea typeface="Signika" charset="0"/>
                <a:cs typeface="Signika" charset="0"/>
              </a:rPr>
              <a:t>Wastage</a:t>
            </a:r>
            <a:endParaRPr lang="en-US" altLang="zh-CN" sz="1800" b="1">
              <a:solidFill>
                <a:srgbClr val="2F2922"/>
              </a:solidFill>
              <a:latin typeface="Signika" charset="0"/>
              <a:ea typeface="Signika" charset="0"/>
              <a:cs typeface="Signika" charset="0"/>
            </a:endParaRPr>
          </a:p>
        </p:txBody>
      </p:sp>
      <p:sp>
        <p:nvSpPr>
          <p:cNvPr id="516" name="Google Shape;516;p88"/>
          <p:cNvSpPr txBox="1"/>
          <p:nvPr/>
        </p:nvSpPr>
        <p:spPr>
          <a:xfrm>
            <a:off x="1408587" y="-9520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Reports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518" name="Google Shape;518;p88"/>
          <p:cNvGrpSpPr/>
          <p:nvPr/>
        </p:nvGrpSpPr>
        <p:grpSpPr>
          <a:xfrm>
            <a:off x="3410970" y="2771422"/>
            <a:ext cx="5295089" cy="2410813"/>
            <a:chOff x="5616679" y="3548659"/>
            <a:chExt cx="7206881" cy="2151167"/>
          </a:xfrm>
        </p:grpSpPr>
        <p:sp>
          <p:nvSpPr>
            <p:cNvPr id="519" name="Google Shape;519;p88"/>
            <p:cNvSpPr/>
            <p:nvPr/>
          </p:nvSpPr>
          <p:spPr>
            <a:xfrm>
              <a:off x="5616679" y="3671562"/>
              <a:ext cx="7107000" cy="1593600"/>
            </a:xfrm>
            <a:prstGeom prst="round2DiagRect">
              <a:avLst>
                <a:gd name="adj1" fmla="val 6325"/>
                <a:gd name="adj2" fmla="val 0"/>
              </a:avLst>
            </a:prstGeom>
            <a:solidFill>
              <a:srgbClr val="FFFFFF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0" name="Google Shape;520;p88"/>
            <p:cNvSpPr txBox="1"/>
            <p:nvPr/>
          </p:nvSpPr>
          <p:spPr>
            <a:xfrm>
              <a:off x="5716560" y="3937669"/>
              <a:ext cx="7107000" cy="1762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boto" panose="02000000000000000000"/>
                <a:buChar char="●"/>
              </a:pPr>
              <a:r>
                <a:rPr lang="en-US" altLang="zh-CN" sz="10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</a:t>
              </a:r>
              <a:r>
                <a:rPr sz="10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elps merchants evaluate inventory loss by detailing the total wastage cost, providing a product-by-product breakdown, and calculating the resulting loss of revenue.</a:t>
              </a:r>
              <a:endParaRPr sz="1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boto" panose="02000000000000000000"/>
                <a:buChar char="●"/>
              </a:pPr>
              <a:endParaRPr sz="1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lvl="0" indent="-29210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boto" panose="02000000000000000000"/>
                <a:buChar char="●"/>
              </a:pPr>
              <a:r>
                <a:rPr sz="10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This report automatically populates after a Stock Take is completed. Any discrepancies discovered between your expected and actual product quantities will be logged here.</a:t>
              </a:r>
              <a:endParaRPr sz="1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521" name="Google Shape;521;p88"/>
            <p:cNvSpPr/>
            <p:nvPr/>
          </p:nvSpPr>
          <p:spPr>
            <a:xfrm>
              <a:off x="7130913" y="3548659"/>
              <a:ext cx="4278300" cy="2577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Wastage</a:t>
              </a:r>
              <a:r>
                <a:rPr lang="en-GB" sz="1200" b="1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Report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pic>
        <p:nvPicPr>
          <p:cNvPr id="522" name="Google Shape;522;p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41650" y="22147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4" y="1226862"/>
            <a:ext cx="4997701" cy="21760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66" name="Google Shape;2666;p174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67" name="Google Shape;2667;p174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What is StoreHub Engage?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668" name="Google Shape;2668;p17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8217369" y="199656"/>
            <a:ext cx="567868" cy="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9" name="Google Shape;2669;p174"/>
          <p:cNvSpPr/>
          <p:nvPr/>
        </p:nvSpPr>
        <p:spPr>
          <a:xfrm>
            <a:off x="2807208" y="1435608"/>
            <a:ext cx="667500" cy="2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670" name="Google Shape;2670;p174"/>
          <p:cNvGrpSpPr/>
          <p:nvPr/>
        </p:nvGrpSpPr>
        <p:grpSpPr>
          <a:xfrm>
            <a:off x="5436774" y="1492700"/>
            <a:ext cx="2913300" cy="1207980"/>
            <a:chOff x="5665374" y="1492700"/>
            <a:chExt cx="2913300" cy="1207980"/>
          </a:xfrm>
        </p:grpSpPr>
        <p:sp>
          <p:nvSpPr>
            <p:cNvPr id="2671" name="Google Shape;2671;p174"/>
            <p:cNvSpPr/>
            <p:nvPr/>
          </p:nvSpPr>
          <p:spPr>
            <a:xfrm>
              <a:off x="5665374" y="1492700"/>
              <a:ext cx="2913300" cy="1207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1895" y="10787"/>
                  </a:ln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2" name="Google Shape;2672;p174"/>
            <p:cNvSpPr txBox="1"/>
            <p:nvPr/>
          </p:nvSpPr>
          <p:spPr>
            <a:xfrm>
              <a:off x="5867525" y="1538675"/>
              <a:ext cx="2583300" cy="1116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Once activated, it allows you to utilize customer data to target specific customers with enticing loyalty program through Automated SMS</a:t>
              </a:r>
              <a:endParaRPr sz="1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673" name="Google Shape;2673;p174"/>
          <p:cNvGrpSpPr/>
          <p:nvPr/>
        </p:nvGrpSpPr>
        <p:grpSpPr>
          <a:xfrm>
            <a:off x="5237543" y="2828597"/>
            <a:ext cx="3461131" cy="1940946"/>
            <a:chOff x="5303584" y="2874021"/>
            <a:chExt cx="3461131" cy="2325600"/>
          </a:xfrm>
        </p:grpSpPr>
        <p:sp>
          <p:nvSpPr>
            <p:cNvPr id="2674" name="Google Shape;2674;p174"/>
            <p:cNvSpPr/>
            <p:nvPr/>
          </p:nvSpPr>
          <p:spPr>
            <a:xfrm>
              <a:off x="5303584" y="2874021"/>
              <a:ext cx="3461131" cy="2325600"/>
            </a:xfrm>
            <a:prstGeom prst="roundRect">
              <a:avLst>
                <a:gd name="adj" fmla="val 2168"/>
              </a:avLst>
            </a:prstGeom>
            <a:solidFill>
              <a:schemeClr val="lt1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75" name="Google Shape;2675;p174"/>
            <p:cNvSpPr txBox="1"/>
            <p:nvPr/>
          </p:nvSpPr>
          <p:spPr>
            <a:xfrm>
              <a:off x="5405772" y="3038626"/>
              <a:ext cx="3107400" cy="19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i="0" u="sng" strike="noStrike" cap="none" dirty="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Important Notes:</a:t>
              </a:r>
              <a:endParaRPr sz="1100" b="1" i="0" u="sng" strike="noStrike" cap="none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15900" marR="0" lvl="0" indent="-215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Char char="•"/>
              </a:pPr>
              <a:r>
                <a:rPr lang="en-GB" sz="1000" b="0" i="0" u="none" strike="noStrike" cap="none" dirty="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Can be used to attract existing customers throughout different stages of sales cycle</a:t>
              </a:r>
              <a:endParaRPr sz="1000" dirty="0"/>
            </a:p>
            <a:p>
              <a:pPr marL="215900" marR="0" lvl="0" indent="-215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Char char="•"/>
              </a:pPr>
              <a:r>
                <a:rPr lang="en-GB" sz="1000" b="0" i="0" u="none" strike="noStrike" cap="none" dirty="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For incentivizing customer spending</a:t>
              </a:r>
              <a:endParaRPr sz="1000" dirty="0"/>
            </a:p>
            <a:p>
              <a:pPr marL="215900" marR="0" lvl="0" indent="-215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Char char="•"/>
              </a:pPr>
              <a:r>
                <a:rPr lang="en-GB" sz="1000" b="0" i="0" u="none" strike="noStrike" cap="none" dirty="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Prior to this, the only forms of customer engagement programs available were Cashback, Store credit</a:t>
              </a:r>
              <a:r>
                <a:rPr lang="en-GB" sz="10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s,</a:t>
              </a:r>
              <a:r>
                <a:rPr lang="en-GB" sz="1000" b="0" i="0" u="none" strike="noStrike" cap="none" dirty="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Promo Codes, and Gift Vouchers</a:t>
              </a:r>
              <a:endParaRPr sz="1100" b="0" i="0" u="none" strike="noStrike" cap="none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676" name="Google Shape;2676;p174"/>
          <p:cNvSpPr/>
          <p:nvPr/>
        </p:nvSpPr>
        <p:spPr>
          <a:xfrm>
            <a:off x="90474" y="2918556"/>
            <a:ext cx="928098" cy="484387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7" name="Google Shape;2677;p174"/>
          <p:cNvSpPr/>
          <p:nvPr/>
        </p:nvSpPr>
        <p:spPr>
          <a:xfrm>
            <a:off x="5436775" y="898300"/>
            <a:ext cx="2913300" cy="4842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1361" y="10800"/>
                </a:lnTo>
                <a:close/>
              </a:path>
            </a:pathLst>
          </a:custGeom>
          <a:solidFill>
            <a:srgbClr val="F7931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78" name="Google Shape;2678;p174"/>
          <p:cNvSpPr txBox="1"/>
          <p:nvPr/>
        </p:nvSpPr>
        <p:spPr>
          <a:xfrm>
            <a:off x="5630874" y="957650"/>
            <a:ext cx="264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feature can be found in BackOffice</a:t>
            </a:r>
            <a:endParaRPr sz="1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79" name="Google Shape;2679;p174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0" name="Google Shape;2680;p174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Campaign Types 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" name="Google Shape;2201;p148"/>
          <p:cNvSpPr txBox="1"/>
          <p:nvPr/>
        </p:nvSpPr>
        <p:spPr>
          <a:xfrm>
            <a:off x="409458" y="4597452"/>
            <a:ext cx="4162542" cy="2538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Articles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more 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details.</a:t>
            </a:r>
            <a:endParaRPr sz="900" b="1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49" y="3828991"/>
            <a:ext cx="3071467" cy="707277"/>
          </a:xfrm>
          <a:prstGeom prst="rect">
            <a:avLst/>
          </a:prstGeom>
        </p:spPr>
      </p:pic>
      <p:sp>
        <p:nvSpPr>
          <p:cNvPr id="2685" name="Google Shape;2685;p175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6" name="Google Shape;2686;p175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Types of Campaigns you can set up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687" name="Google Shape;2687;p17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8217369" y="199656"/>
            <a:ext cx="567868" cy="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8" name="Google Shape;2688;p175"/>
          <p:cNvSpPr/>
          <p:nvPr/>
        </p:nvSpPr>
        <p:spPr>
          <a:xfrm rot="10800000">
            <a:off x="6999354" y="1058782"/>
            <a:ext cx="1942542" cy="3638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236" y="21600"/>
                </a:moveTo>
                <a:cubicBezTo>
                  <a:pt x="17139" y="21600"/>
                  <a:pt x="17067" y="21584"/>
                  <a:pt x="16970" y="21567"/>
                </a:cubicBezTo>
                <a:cubicBezTo>
                  <a:pt x="16752" y="21502"/>
                  <a:pt x="16606" y="21355"/>
                  <a:pt x="16606" y="21192"/>
                </a:cubicBezTo>
                <a:lnTo>
                  <a:pt x="16606" y="20850"/>
                </a:lnTo>
                <a:cubicBezTo>
                  <a:pt x="16606" y="20687"/>
                  <a:pt x="16412" y="20540"/>
                  <a:pt x="16145" y="20540"/>
                </a:cubicBezTo>
                <a:lnTo>
                  <a:pt x="1382" y="20540"/>
                </a:lnTo>
                <a:cubicBezTo>
                  <a:pt x="606" y="20540"/>
                  <a:pt x="0" y="20117"/>
                  <a:pt x="0" y="19611"/>
                </a:cubicBezTo>
                <a:lnTo>
                  <a:pt x="0" y="929"/>
                </a:lnTo>
                <a:cubicBezTo>
                  <a:pt x="0" y="408"/>
                  <a:pt x="630" y="0"/>
                  <a:pt x="1382" y="0"/>
                </a:cubicBezTo>
                <a:lnTo>
                  <a:pt x="17964" y="0"/>
                </a:lnTo>
                <a:cubicBezTo>
                  <a:pt x="18739" y="0"/>
                  <a:pt x="19345" y="424"/>
                  <a:pt x="19345" y="929"/>
                </a:cubicBezTo>
                <a:lnTo>
                  <a:pt x="19345" y="16334"/>
                </a:lnTo>
                <a:cubicBezTo>
                  <a:pt x="19345" y="16400"/>
                  <a:pt x="19273" y="16465"/>
                  <a:pt x="19152" y="16465"/>
                </a:cubicBezTo>
                <a:cubicBezTo>
                  <a:pt x="19030" y="16465"/>
                  <a:pt x="18958" y="16416"/>
                  <a:pt x="18958" y="16334"/>
                </a:cubicBezTo>
                <a:lnTo>
                  <a:pt x="18958" y="929"/>
                </a:lnTo>
                <a:cubicBezTo>
                  <a:pt x="18958" y="554"/>
                  <a:pt x="18497" y="245"/>
                  <a:pt x="17939" y="245"/>
                </a:cubicBezTo>
                <a:lnTo>
                  <a:pt x="1358" y="245"/>
                </a:lnTo>
                <a:cubicBezTo>
                  <a:pt x="800" y="245"/>
                  <a:pt x="339" y="554"/>
                  <a:pt x="339" y="929"/>
                </a:cubicBezTo>
                <a:lnTo>
                  <a:pt x="339" y="19611"/>
                </a:lnTo>
                <a:cubicBezTo>
                  <a:pt x="339" y="19986"/>
                  <a:pt x="800" y="20296"/>
                  <a:pt x="1358" y="20296"/>
                </a:cubicBezTo>
                <a:lnTo>
                  <a:pt x="16121" y="20296"/>
                </a:lnTo>
                <a:cubicBezTo>
                  <a:pt x="16582" y="20296"/>
                  <a:pt x="16945" y="20540"/>
                  <a:pt x="16945" y="20850"/>
                </a:cubicBezTo>
                <a:lnTo>
                  <a:pt x="16945" y="21192"/>
                </a:lnTo>
                <a:cubicBezTo>
                  <a:pt x="16945" y="21258"/>
                  <a:pt x="16994" y="21323"/>
                  <a:pt x="17091" y="21339"/>
                </a:cubicBezTo>
                <a:cubicBezTo>
                  <a:pt x="17188" y="21355"/>
                  <a:pt x="17285" y="21355"/>
                  <a:pt x="17358" y="21307"/>
                </a:cubicBezTo>
                <a:lnTo>
                  <a:pt x="21139" y="19106"/>
                </a:lnTo>
                <a:cubicBezTo>
                  <a:pt x="21188" y="19073"/>
                  <a:pt x="21236" y="19024"/>
                  <a:pt x="21236" y="18975"/>
                </a:cubicBezTo>
                <a:cubicBezTo>
                  <a:pt x="21236" y="18926"/>
                  <a:pt x="21212" y="18878"/>
                  <a:pt x="21139" y="18845"/>
                </a:cubicBezTo>
                <a:lnTo>
                  <a:pt x="17358" y="16644"/>
                </a:lnTo>
                <a:cubicBezTo>
                  <a:pt x="17285" y="16595"/>
                  <a:pt x="17188" y="16595"/>
                  <a:pt x="17091" y="16612"/>
                </a:cubicBezTo>
                <a:cubicBezTo>
                  <a:pt x="16994" y="16644"/>
                  <a:pt x="16945" y="16693"/>
                  <a:pt x="16945" y="16758"/>
                </a:cubicBezTo>
                <a:lnTo>
                  <a:pt x="16945" y="17345"/>
                </a:lnTo>
                <a:cubicBezTo>
                  <a:pt x="16945" y="17655"/>
                  <a:pt x="16582" y="17899"/>
                  <a:pt x="16121" y="17899"/>
                </a:cubicBezTo>
                <a:lnTo>
                  <a:pt x="14788" y="17899"/>
                </a:lnTo>
                <a:cubicBezTo>
                  <a:pt x="14691" y="17899"/>
                  <a:pt x="14594" y="17851"/>
                  <a:pt x="14594" y="17769"/>
                </a:cubicBezTo>
                <a:cubicBezTo>
                  <a:pt x="14594" y="17688"/>
                  <a:pt x="14667" y="17639"/>
                  <a:pt x="14788" y="17639"/>
                </a:cubicBezTo>
                <a:lnTo>
                  <a:pt x="16121" y="17639"/>
                </a:lnTo>
                <a:cubicBezTo>
                  <a:pt x="16364" y="17639"/>
                  <a:pt x="16582" y="17508"/>
                  <a:pt x="16582" y="17329"/>
                </a:cubicBezTo>
                <a:lnTo>
                  <a:pt x="16582" y="16742"/>
                </a:lnTo>
                <a:cubicBezTo>
                  <a:pt x="16582" y="16579"/>
                  <a:pt x="16727" y="16432"/>
                  <a:pt x="16945" y="16367"/>
                </a:cubicBezTo>
                <a:cubicBezTo>
                  <a:pt x="17164" y="16302"/>
                  <a:pt x="17430" y="16318"/>
                  <a:pt x="17600" y="16432"/>
                </a:cubicBezTo>
                <a:lnTo>
                  <a:pt x="21382" y="18633"/>
                </a:lnTo>
                <a:cubicBezTo>
                  <a:pt x="21527" y="18715"/>
                  <a:pt x="21600" y="18829"/>
                  <a:pt x="21600" y="18943"/>
                </a:cubicBezTo>
                <a:cubicBezTo>
                  <a:pt x="21600" y="19057"/>
                  <a:pt x="21527" y="19171"/>
                  <a:pt x="21382" y="19253"/>
                </a:cubicBezTo>
                <a:lnTo>
                  <a:pt x="17600" y="21453"/>
                </a:lnTo>
                <a:cubicBezTo>
                  <a:pt x="17503" y="21567"/>
                  <a:pt x="17382" y="21600"/>
                  <a:pt x="17236" y="216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89" name="Google Shape;2689;p175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0" name="Google Shape;2690;p175"/>
          <p:cNvSpPr txBox="1"/>
          <p:nvPr/>
        </p:nvSpPr>
        <p:spPr>
          <a:xfrm>
            <a:off x="242446" y="1988180"/>
            <a:ext cx="1632300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Welcome New Customers</a:t>
            </a:r>
            <a:endParaRPr sz="900" b="1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&gt; Offer new customers on promos to entice them to return</a:t>
            </a:r>
            <a:endParaRPr sz="1100" b="1" i="0" u="none" strike="noStrike" cap="none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91" name="Google Shape;2691;p175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Campaign Types 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702" name="Google Shape;2702;p175"/>
          <p:cNvSpPr/>
          <p:nvPr/>
        </p:nvSpPr>
        <p:spPr>
          <a:xfrm>
            <a:off x="2836766" y="3917709"/>
            <a:ext cx="2840615" cy="513818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08" name="Google Shape;2708;p175"/>
          <p:cNvSpPr/>
          <p:nvPr/>
        </p:nvSpPr>
        <p:spPr>
          <a:xfrm>
            <a:off x="5353681" y="3931038"/>
            <a:ext cx="323700" cy="19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</a:t>
            </a:r>
            <a:endParaRPr sz="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09" name="Google Shape;2709;p175"/>
          <p:cNvSpPr/>
          <p:nvPr/>
        </p:nvSpPr>
        <p:spPr>
          <a:xfrm rot="10800000" flipH="1">
            <a:off x="202100" y="1303264"/>
            <a:ext cx="1942542" cy="31498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236" y="21600"/>
                </a:moveTo>
                <a:cubicBezTo>
                  <a:pt x="17139" y="21600"/>
                  <a:pt x="17067" y="21584"/>
                  <a:pt x="16970" y="21567"/>
                </a:cubicBezTo>
                <a:cubicBezTo>
                  <a:pt x="16752" y="21502"/>
                  <a:pt x="16606" y="21355"/>
                  <a:pt x="16606" y="21192"/>
                </a:cubicBezTo>
                <a:lnTo>
                  <a:pt x="16606" y="20850"/>
                </a:lnTo>
                <a:cubicBezTo>
                  <a:pt x="16606" y="20687"/>
                  <a:pt x="16412" y="20540"/>
                  <a:pt x="16145" y="20540"/>
                </a:cubicBezTo>
                <a:lnTo>
                  <a:pt x="1382" y="20540"/>
                </a:lnTo>
                <a:cubicBezTo>
                  <a:pt x="606" y="20540"/>
                  <a:pt x="0" y="20117"/>
                  <a:pt x="0" y="19611"/>
                </a:cubicBezTo>
                <a:lnTo>
                  <a:pt x="0" y="929"/>
                </a:lnTo>
                <a:cubicBezTo>
                  <a:pt x="0" y="408"/>
                  <a:pt x="630" y="0"/>
                  <a:pt x="1382" y="0"/>
                </a:cubicBezTo>
                <a:lnTo>
                  <a:pt x="17964" y="0"/>
                </a:lnTo>
                <a:cubicBezTo>
                  <a:pt x="18739" y="0"/>
                  <a:pt x="19345" y="424"/>
                  <a:pt x="19345" y="929"/>
                </a:cubicBezTo>
                <a:lnTo>
                  <a:pt x="19345" y="16334"/>
                </a:lnTo>
                <a:cubicBezTo>
                  <a:pt x="19345" y="16400"/>
                  <a:pt x="19273" y="16465"/>
                  <a:pt x="19152" y="16465"/>
                </a:cubicBezTo>
                <a:cubicBezTo>
                  <a:pt x="19030" y="16465"/>
                  <a:pt x="18958" y="16416"/>
                  <a:pt x="18958" y="16334"/>
                </a:cubicBezTo>
                <a:lnTo>
                  <a:pt x="18958" y="929"/>
                </a:lnTo>
                <a:cubicBezTo>
                  <a:pt x="18958" y="554"/>
                  <a:pt x="18497" y="245"/>
                  <a:pt x="17939" y="245"/>
                </a:cubicBezTo>
                <a:lnTo>
                  <a:pt x="1358" y="245"/>
                </a:lnTo>
                <a:cubicBezTo>
                  <a:pt x="800" y="245"/>
                  <a:pt x="339" y="554"/>
                  <a:pt x="339" y="929"/>
                </a:cubicBezTo>
                <a:lnTo>
                  <a:pt x="339" y="19611"/>
                </a:lnTo>
                <a:cubicBezTo>
                  <a:pt x="339" y="19986"/>
                  <a:pt x="800" y="20296"/>
                  <a:pt x="1358" y="20296"/>
                </a:cubicBezTo>
                <a:lnTo>
                  <a:pt x="16121" y="20296"/>
                </a:lnTo>
                <a:cubicBezTo>
                  <a:pt x="16582" y="20296"/>
                  <a:pt x="16945" y="20540"/>
                  <a:pt x="16945" y="20850"/>
                </a:cubicBezTo>
                <a:lnTo>
                  <a:pt x="16945" y="21192"/>
                </a:lnTo>
                <a:cubicBezTo>
                  <a:pt x="16945" y="21258"/>
                  <a:pt x="16994" y="21323"/>
                  <a:pt x="17091" y="21339"/>
                </a:cubicBezTo>
                <a:cubicBezTo>
                  <a:pt x="17188" y="21355"/>
                  <a:pt x="17285" y="21355"/>
                  <a:pt x="17358" y="21307"/>
                </a:cubicBezTo>
                <a:lnTo>
                  <a:pt x="21139" y="19106"/>
                </a:lnTo>
                <a:cubicBezTo>
                  <a:pt x="21188" y="19073"/>
                  <a:pt x="21236" y="19024"/>
                  <a:pt x="21236" y="18975"/>
                </a:cubicBezTo>
                <a:cubicBezTo>
                  <a:pt x="21236" y="18926"/>
                  <a:pt x="21212" y="18878"/>
                  <a:pt x="21139" y="18845"/>
                </a:cubicBezTo>
                <a:lnTo>
                  <a:pt x="17358" y="16644"/>
                </a:lnTo>
                <a:cubicBezTo>
                  <a:pt x="17285" y="16595"/>
                  <a:pt x="17188" y="16595"/>
                  <a:pt x="17091" y="16612"/>
                </a:cubicBezTo>
                <a:cubicBezTo>
                  <a:pt x="16994" y="16644"/>
                  <a:pt x="16945" y="16693"/>
                  <a:pt x="16945" y="16758"/>
                </a:cubicBezTo>
                <a:lnTo>
                  <a:pt x="16945" y="17345"/>
                </a:lnTo>
                <a:cubicBezTo>
                  <a:pt x="16945" y="17655"/>
                  <a:pt x="16582" y="17899"/>
                  <a:pt x="16121" y="17899"/>
                </a:cubicBezTo>
                <a:lnTo>
                  <a:pt x="14788" y="17899"/>
                </a:lnTo>
                <a:cubicBezTo>
                  <a:pt x="14691" y="17899"/>
                  <a:pt x="14594" y="17851"/>
                  <a:pt x="14594" y="17769"/>
                </a:cubicBezTo>
                <a:cubicBezTo>
                  <a:pt x="14594" y="17688"/>
                  <a:pt x="14667" y="17639"/>
                  <a:pt x="14788" y="17639"/>
                </a:cubicBezTo>
                <a:lnTo>
                  <a:pt x="16121" y="17639"/>
                </a:lnTo>
                <a:cubicBezTo>
                  <a:pt x="16364" y="17639"/>
                  <a:pt x="16582" y="17508"/>
                  <a:pt x="16582" y="17329"/>
                </a:cubicBezTo>
                <a:lnTo>
                  <a:pt x="16582" y="16742"/>
                </a:lnTo>
                <a:cubicBezTo>
                  <a:pt x="16582" y="16579"/>
                  <a:pt x="16727" y="16432"/>
                  <a:pt x="16945" y="16367"/>
                </a:cubicBezTo>
                <a:cubicBezTo>
                  <a:pt x="17164" y="16302"/>
                  <a:pt x="17430" y="16318"/>
                  <a:pt x="17600" y="16432"/>
                </a:cubicBezTo>
                <a:lnTo>
                  <a:pt x="21382" y="18633"/>
                </a:lnTo>
                <a:cubicBezTo>
                  <a:pt x="21527" y="18715"/>
                  <a:pt x="21600" y="18829"/>
                  <a:pt x="21600" y="18943"/>
                </a:cubicBezTo>
                <a:cubicBezTo>
                  <a:pt x="21600" y="19057"/>
                  <a:pt x="21527" y="19171"/>
                  <a:pt x="21382" y="19253"/>
                </a:cubicBezTo>
                <a:lnTo>
                  <a:pt x="17600" y="21453"/>
                </a:lnTo>
                <a:cubicBezTo>
                  <a:pt x="17503" y="21567"/>
                  <a:pt x="17382" y="21600"/>
                  <a:pt x="17236" y="216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10" name="Google Shape;2710;p175"/>
          <p:cNvSpPr txBox="1"/>
          <p:nvPr/>
        </p:nvSpPr>
        <p:spPr>
          <a:xfrm>
            <a:off x="242446" y="2734613"/>
            <a:ext cx="1632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2. </a:t>
            </a:r>
            <a:r>
              <a:rPr lang="en-MY" sz="1000" b="1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Birthday Promotions</a:t>
            </a:r>
            <a:endParaRPr lang="en-MY" sz="1000" b="1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8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&gt; </a:t>
            </a:r>
            <a:r>
              <a:rPr lang="en-MY" sz="8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Cheerful wish and a promo code will be given to customers</a:t>
            </a:r>
            <a:endParaRPr lang="en-MY" sz="800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11" name="Google Shape;2711;p175"/>
          <p:cNvSpPr txBox="1"/>
          <p:nvPr/>
        </p:nvSpPr>
        <p:spPr>
          <a:xfrm>
            <a:off x="247050" y="3496413"/>
            <a:ext cx="1632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3.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Cashback Reminder</a:t>
            </a:r>
            <a:endParaRPr sz="9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&gt; </a:t>
            </a:r>
            <a:r>
              <a:rPr lang="en-GB"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Remind customers to redeem their existing cashback</a:t>
            </a:r>
            <a:endParaRPr sz="11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12" name="Google Shape;2712;p175"/>
          <p:cNvSpPr txBox="1"/>
          <p:nvPr/>
        </p:nvSpPr>
        <p:spPr>
          <a:xfrm>
            <a:off x="7234788" y="2080263"/>
            <a:ext cx="1632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4. Win back lost customers</a:t>
            </a:r>
            <a:endParaRPr sz="900" b="1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&gt; </a:t>
            </a:r>
            <a:r>
              <a:rPr lang="en-GB" sz="8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Offer rewards to inactive customers to return</a:t>
            </a:r>
            <a:endParaRPr sz="8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13" name="Google Shape;2713;p175"/>
          <p:cNvSpPr txBox="1"/>
          <p:nvPr/>
        </p:nvSpPr>
        <p:spPr>
          <a:xfrm>
            <a:off x="7234788" y="2788338"/>
            <a:ext cx="1632300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5. Boost Google Reviews</a:t>
            </a:r>
            <a:endParaRPr sz="900" b="1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&gt; </a:t>
            </a:r>
            <a:r>
              <a:rPr lang="en-GB" sz="8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Remind customers to leave reviews</a:t>
            </a:r>
            <a:endParaRPr sz="800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14" name="Google Shape;2714;p175"/>
          <p:cNvSpPr txBox="1"/>
          <p:nvPr/>
        </p:nvSpPr>
        <p:spPr>
          <a:xfrm>
            <a:off x="7234788" y="3488538"/>
            <a:ext cx="16323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6. Custom Campaign</a:t>
            </a:r>
            <a:endParaRPr sz="900" b="1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&gt; </a:t>
            </a:r>
            <a:r>
              <a:rPr lang="en-GB" sz="8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Send any seasons greetings &amp; special promos to selected customers. </a:t>
            </a:r>
            <a:endParaRPr sz="800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672466" y="1706740"/>
            <a:ext cx="3154250" cy="2055746"/>
            <a:chOff x="2354274" y="1779525"/>
            <a:chExt cx="3154250" cy="20557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274" y="2780463"/>
              <a:ext cx="1499219" cy="105480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354274" y="1779525"/>
              <a:ext cx="3154250" cy="1993201"/>
              <a:chOff x="2354274" y="1779525"/>
              <a:chExt cx="3154250" cy="199320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1331" y="1779525"/>
                <a:ext cx="1312172" cy="926239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4274" y="1911086"/>
                <a:ext cx="1535088" cy="739935"/>
              </a:xfrm>
              <a:prstGeom prst="rect">
                <a:avLst/>
              </a:prstGeom>
            </p:spPr>
          </p:pic>
          <p:sp>
            <p:nvSpPr>
              <p:cNvPr id="2697" name="Google Shape;2697;p175"/>
              <p:cNvSpPr/>
              <p:nvPr/>
            </p:nvSpPr>
            <p:spPr>
              <a:xfrm>
                <a:off x="2380077" y="2305863"/>
                <a:ext cx="1523448" cy="345158"/>
              </a:xfrm>
              <a:prstGeom prst="roundRect">
                <a:avLst>
                  <a:gd name="adj" fmla="val 3778"/>
                </a:avLst>
              </a:prstGeom>
              <a:noFill/>
              <a:ln w="25400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98" name="Google Shape;2698;p175"/>
              <p:cNvSpPr/>
              <p:nvPr/>
            </p:nvSpPr>
            <p:spPr>
              <a:xfrm>
                <a:off x="2437058" y="3193702"/>
                <a:ext cx="1359437" cy="294836"/>
              </a:xfrm>
              <a:prstGeom prst="roundRect">
                <a:avLst>
                  <a:gd name="adj" fmla="val 3778"/>
                </a:avLst>
              </a:prstGeom>
              <a:noFill/>
              <a:ln w="25400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99" name="Google Shape;2699;p175"/>
              <p:cNvSpPr/>
              <p:nvPr/>
            </p:nvSpPr>
            <p:spPr>
              <a:xfrm>
                <a:off x="4149777" y="2159251"/>
                <a:ext cx="1255500" cy="412499"/>
              </a:xfrm>
              <a:prstGeom prst="roundRect">
                <a:avLst>
                  <a:gd name="adj" fmla="val 3778"/>
                </a:avLst>
              </a:prstGeom>
              <a:noFill/>
              <a:ln w="25400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00" name="Google Shape;2700;p175"/>
              <p:cNvSpPr/>
              <p:nvPr/>
            </p:nvSpPr>
            <p:spPr>
              <a:xfrm>
                <a:off x="2437057" y="3501926"/>
                <a:ext cx="1359437" cy="248654"/>
              </a:xfrm>
              <a:prstGeom prst="roundRect">
                <a:avLst>
                  <a:gd name="adj" fmla="val 3778"/>
                </a:avLst>
              </a:prstGeom>
              <a:noFill/>
              <a:ln w="25400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03" name="Google Shape;2703;p175"/>
              <p:cNvSpPr/>
              <p:nvPr/>
            </p:nvSpPr>
            <p:spPr>
              <a:xfrm>
                <a:off x="3584736" y="2221172"/>
                <a:ext cx="323700" cy="19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1</a:t>
                </a:r>
                <a:endParaRPr sz="8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2704" name="Google Shape;2704;p175"/>
              <p:cNvSpPr/>
              <p:nvPr/>
            </p:nvSpPr>
            <p:spPr>
              <a:xfrm>
                <a:off x="3472795" y="3054957"/>
                <a:ext cx="323700" cy="19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2</a:t>
                </a:r>
                <a:endParaRPr sz="8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2706" name="Google Shape;2706;p175"/>
              <p:cNvSpPr/>
              <p:nvPr/>
            </p:nvSpPr>
            <p:spPr>
              <a:xfrm>
                <a:off x="5078625" y="2159251"/>
                <a:ext cx="323700" cy="19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4</a:t>
                </a:r>
                <a:endParaRPr sz="8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4" name="Google Shape;2705;p175"/>
              <p:cNvSpPr/>
              <p:nvPr/>
            </p:nvSpPr>
            <p:spPr>
              <a:xfrm>
                <a:off x="3464517" y="3529115"/>
                <a:ext cx="323700" cy="19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dirty="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3</a:t>
                </a:r>
                <a:endParaRPr sz="8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2715" y="3085490"/>
                <a:ext cx="1415809" cy="687236"/>
              </a:xfrm>
              <a:prstGeom prst="rect">
                <a:avLst/>
              </a:prstGeom>
            </p:spPr>
          </p:pic>
          <p:sp>
            <p:nvSpPr>
              <p:cNvPr id="7" name="Google Shape;2699;p175"/>
              <p:cNvSpPr/>
              <p:nvPr/>
            </p:nvSpPr>
            <p:spPr>
              <a:xfrm>
                <a:off x="4121331" y="3402957"/>
                <a:ext cx="1312172" cy="355482"/>
              </a:xfrm>
              <a:prstGeom prst="roundRect">
                <a:avLst>
                  <a:gd name="adj" fmla="val 3778"/>
                </a:avLst>
              </a:prstGeom>
              <a:noFill/>
              <a:ln w="25400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" name="Google Shape;2707;p175"/>
              <p:cNvSpPr/>
              <p:nvPr/>
            </p:nvSpPr>
            <p:spPr>
              <a:xfrm>
                <a:off x="5117197" y="3420113"/>
                <a:ext cx="323700" cy="19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rgbClr val="EA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5</a:t>
                </a:r>
                <a:endParaRPr sz="8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9" name="Google Shape;2719;p176"/>
          <p:cNvPicPr preferRelativeResize="0"/>
          <p:nvPr/>
        </p:nvPicPr>
        <p:blipFill rotWithShape="1">
          <a:blip r:embed="rId2"/>
          <a:srcRect l="6384" r="3051"/>
          <a:stretch>
            <a:fillRect/>
          </a:stretch>
        </p:blipFill>
        <p:spPr>
          <a:xfrm>
            <a:off x="3704522" y="1087978"/>
            <a:ext cx="2075888" cy="1500188"/>
          </a:xfrm>
          <a:prstGeom prst="rect">
            <a:avLst/>
          </a:prstGeom>
          <a:noFill/>
          <a:ln>
            <a:noFill/>
          </a:ln>
        </p:spPr>
      </p:pic>
      <p:sp>
        <p:nvSpPr>
          <p:cNvPr id="2720" name="Google Shape;2720;p176"/>
          <p:cNvSpPr/>
          <p:nvPr/>
        </p:nvSpPr>
        <p:spPr>
          <a:xfrm>
            <a:off x="3275906" y="1778306"/>
            <a:ext cx="510300" cy="31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21" name="Google Shape;2721;p176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22" name="Google Shape;2722;p176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SMS Templates</a:t>
            </a:r>
            <a:endParaRPr sz="18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723" name="Google Shape;2723;p17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8217369" y="199656"/>
            <a:ext cx="567868" cy="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4" name="Google Shape;2724;p176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725" name="Google Shape;2725;p176"/>
          <p:cNvGrpSpPr/>
          <p:nvPr/>
        </p:nvGrpSpPr>
        <p:grpSpPr>
          <a:xfrm rot="-5400000">
            <a:off x="5821414" y="1575315"/>
            <a:ext cx="3059905" cy="2492328"/>
            <a:chOff x="2744034" y="1146343"/>
            <a:chExt cx="1827900" cy="2399700"/>
          </a:xfrm>
        </p:grpSpPr>
        <p:sp>
          <p:nvSpPr>
            <p:cNvPr id="2726" name="Google Shape;2726;p176"/>
            <p:cNvSpPr/>
            <p:nvPr/>
          </p:nvSpPr>
          <p:spPr>
            <a:xfrm rot="-5400000">
              <a:off x="2458134" y="1432243"/>
              <a:ext cx="2399700" cy="1827900"/>
            </a:xfrm>
            <a:prstGeom prst="round2DiagRect">
              <a:avLst>
                <a:gd name="adj1" fmla="val 19987"/>
                <a:gd name="adj2" fmla="val 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7" name="Google Shape;2727;p176"/>
            <p:cNvSpPr/>
            <p:nvPr/>
          </p:nvSpPr>
          <p:spPr>
            <a:xfrm flipH="1">
              <a:off x="2832595" y="1280741"/>
              <a:ext cx="1649400" cy="21753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28" name="Google Shape;2728;p176"/>
          <p:cNvSpPr txBox="1"/>
          <p:nvPr/>
        </p:nvSpPr>
        <p:spPr>
          <a:xfrm>
            <a:off x="6206353" y="1477838"/>
            <a:ext cx="2351100" cy="3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 panose="02000000000000000000"/>
              <a:buChar char="●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Merchants will have the option write messages to their customers depending on the nature </a:t>
            </a:r>
            <a:b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 panose="02000000000000000000"/>
              <a:buChar char="●"/>
            </a:pPr>
            <a:r>
              <a:rPr lang="en-GB"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You can customize the SMS Content at the BackOffice : </a:t>
            </a:r>
            <a:r>
              <a:rPr lang="en-GB" sz="900" b="1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Engage &gt; Campaign Setup &gt; Edit &gt; SMS Content</a:t>
            </a:r>
            <a:br>
              <a:rPr lang="en-GB" sz="900" b="1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 sz="900" b="1" i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 panose="02000000000000000000"/>
              <a:buChar char="●"/>
            </a:pPr>
            <a:r>
              <a:rPr lang="en-GB"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Language options (English/Malay) is only applicable for </a:t>
            </a:r>
            <a:r>
              <a:rPr lang="en-GB" sz="9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&lt; Expiring Cashback Alert &amp; Cashback Reminder&gt; </a:t>
            </a:r>
            <a:endParaRPr sz="900" b="1" i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1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29" name="Google Shape;2729;p176"/>
          <p:cNvSpPr/>
          <p:nvPr/>
        </p:nvSpPr>
        <p:spPr>
          <a:xfrm>
            <a:off x="6419640" y="1066362"/>
            <a:ext cx="2077087" cy="341200"/>
          </a:xfrm>
          <a:custGeom>
            <a:avLst/>
            <a:gdLst/>
            <a:ahLst/>
            <a:cxnLst/>
            <a:rect l="l" t="t" r="r" b="b"/>
            <a:pathLst>
              <a:path w="1905584" h="507360" extrusionOk="0">
                <a:moveTo>
                  <a:pt x="113454" y="0"/>
                </a:moveTo>
                <a:lnTo>
                  <a:pt x="1792130" y="0"/>
                </a:lnTo>
                <a:cubicBezTo>
                  <a:pt x="1854257" y="0"/>
                  <a:pt x="1905584" y="51162"/>
                  <a:pt x="1905584" y="113251"/>
                </a:cubicBezTo>
                <a:lnTo>
                  <a:pt x="1905584" y="507360"/>
                </a:lnTo>
                <a:lnTo>
                  <a:pt x="0" y="507360"/>
                </a:lnTo>
                <a:lnTo>
                  <a:pt x="0" y="113251"/>
                </a:lnTo>
                <a:cubicBezTo>
                  <a:pt x="0" y="51162"/>
                  <a:pt x="51327" y="0"/>
                  <a:pt x="113454" y="0"/>
                </a:cubicBezTo>
                <a:close/>
              </a:path>
            </a:pathLst>
          </a:custGeom>
          <a:solidFill>
            <a:srgbClr val="60B8C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1">
                <a:solidFill>
                  <a:srgbClr val="26262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SMS Templates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30" name="Google Shape;2730;p17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36500" y="1147748"/>
            <a:ext cx="2943225" cy="150018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31" name="Google Shape;2731;p17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684375" y="2887944"/>
            <a:ext cx="2201662" cy="1617681"/>
          </a:xfrm>
          <a:prstGeom prst="rect">
            <a:avLst/>
          </a:prstGeom>
          <a:noFill/>
          <a:ln>
            <a:noFill/>
          </a:ln>
        </p:spPr>
      </p:pic>
      <p:sp>
        <p:nvSpPr>
          <p:cNvPr id="2732" name="Google Shape;2732;p176"/>
          <p:cNvSpPr/>
          <p:nvPr/>
        </p:nvSpPr>
        <p:spPr>
          <a:xfrm>
            <a:off x="3275906" y="3635438"/>
            <a:ext cx="510300" cy="31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733" name="Google Shape;2733;p17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07932" y="3007486"/>
            <a:ext cx="3000375" cy="147875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34" name="Google Shape;2734;p176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Campaign Types 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-1" r="475"/>
          <a:stretch>
            <a:fillRect/>
          </a:stretch>
        </p:blipFill>
        <p:spPr>
          <a:xfrm>
            <a:off x="43801" y="1415350"/>
            <a:ext cx="5264016" cy="2546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39" name="Google Shape;2739;p177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0" name="Google Shape;2740;p177"/>
          <p:cNvSpPr txBox="1"/>
          <p:nvPr/>
        </p:nvSpPr>
        <p:spPr>
          <a:xfrm>
            <a:off x="-336937" y="52166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SMS Top Up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2741" name="Google Shape;2741;p17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8217369" y="199656"/>
            <a:ext cx="567868" cy="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Google Shape;2742;p177"/>
          <p:cNvSpPr/>
          <p:nvPr/>
        </p:nvSpPr>
        <p:spPr>
          <a:xfrm>
            <a:off x="5419125" y="1081425"/>
            <a:ext cx="3526200" cy="2856000"/>
          </a:xfrm>
          <a:prstGeom prst="roundRect">
            <a:avLst>
              <a:gd name="adj" fmla="val 6962"/>
            </a:avLst>
          </a:prstGeom>
          <a:solidFill>
            <a:schemeClr val="lt1"/>
          </a:solidFill>
          <a:ln w="254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3" name="Google Shape;2743;p177"/>
          <p:cNvSpPr/>
          <p:nvPr/>
        </p:nvSpPr>
        <p:spPr>
          <a:xfrm>
            <a:off x="5605117" y="3280987"/>
            <a:ext cx="111000" cy="915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38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4" name="Google Shape;2744;p177"/>
          <p:cNvSpPr txBox="1"/>
          <p:nvPr/>
        </p:nvSpPr>
        <p:spPr>
          <a:xfrm>
            <a:off x="5827425" y="3022681"/>
            <a:ext cx="2894100" cy="608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Note: </a:t>
            </a:r>
            <a:r>
              <a:rPr lang="en-GB" sz="11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Need a credit card saved in your SH account to process the top-up</a:t>
            </a:r>
            <a:endParaRPr sz="1400" i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45" name="Google Shape;2745;p177"/>
          <p:cNvSpPr txBox="1"/>
          <p:nvPr/>
        </p:nvSpPr>
        <p:spPr>
          <a:xfrm>
            <a:off x="5792325" y="1668020"/>
            <a:ext cx="29292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</a:t>
            </a:r>
            <a:r>
              <a:rPr lang="en-GB" sz="1100" b="1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BO</a:t>
            </a:r>
            <a:r>
              <a:rPr lang="en-GB" sz="11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&gt; </a:t>
            </a:r>
            <a:r>
              <a:rPr lang="en-GB" sz="1100" b="1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Billing</a:t>
            </a:r>
            <a:r>
              <a:rPr lang="en-GB" sz="11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&gt; </a:t>
            </a:r>
            <a:r>
              <a:rPr lang="en-GB" sz="1100" b="1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SMS</a:t>
            </a:r>
            <a:r>
              <a:rPr lang="en-GB" sz="11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4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747" name="Google Shape;2747;p177"/>
          <p:cNvGrpSpPr/>
          <p:nvPr/>
        </p:nvGrpSpPr>
        <p:grpSpPr>
          <a:xfrm>
            <a:off x="6069525" y="948750"/>
            <a:ext cx="2225400" cy="568500"/>
            <a:chOff x="6055700" y="988050"/>
            <a:chExt cx="2225400" cy="568500"/>
          </a:xfrm>
        </p:grpSpPr>
        <p:sp>
          <p:nvSpPr>
            <p:cNvPr id="2748" name="Google Shape;2748;p177"/>
            <p:cNvSpPr/>
            <p:nvPr/>
          </p:nvSpPr>
          <p:spPr>
            <a:xfrm>
              <a:off x="6055700" y="988050"/>
              <a:ext cx="2225400" cy="568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9" name="Google Shape;2749;p177"/>
            <p:cNvSpPr txBox="1"/>
            <p:nvPr/>
          </p:nvSpPr>
          <p:spPr>
            <a:xfrm>
              <a:off x="6055700" y="1064625"/>
              <a:ext cx="222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How to Top Up SMS credit</a:t>
              </a:r>
              <a:endParaRPr sz="1400">
                <a:solidFill>
                  <a:srgbClr val="1505FB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750" name="Google Shape;2750;p177"/>
          <p:cNvSpPr txBox="1"/>
          <p:nvPr/>
        </p:nvSpPr>
        <p:spPr>
          <a:xfrm>
            <a:off x="2452875" y="714775"/>
            <a:ext cx="21867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51" name="Google Shape;2751;p177"/>
          <p:cNvSpPr txBox="1"/>
          <p:nvPr/>
        </p:nvSpPr>
        <p:spPr>
          <a:xfrm>
            <a:off x="5792325" y="1968019"/>
            <a:ext cx="315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2. Purchase in bulk to get discounts</a:t>
            </a:r>
            <a:endParaRPr sz="1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52" name="Google Shape;2752;p177"/>
          <p:cNvSpPr txBox="1"/>
          <p:nvPr/>
        </p:nvSpPr>
        <p:spPr>
          <a:xfrm>
            <a:off x="5792325" y="2265632"/>
            <a:ext cx="2929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3. Or manual top up for specific amounts (minimum top-up amount is 500 credits)</a:t>
            </a:r>
            <a:endParaRPr sz="1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53" name="Google Shape;2753;p177"/>
          <p:cNvSpPr/>
          <p:nvPr/>
        </p:nvSpPr>
        <p:spPr>
          <a:xfrm>
            <a:off x="43802" y="3443568"/>
            <a:ext cx="685404" cy="271905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54" name="Google Shape;2754;p177"/>
          <p:cNvSpPr/>
          <p:nvPr/>
        </p:nvSpPr>
        <p:spPr>
          <a:xfrm>
            <a:off x="197445" y="3693340"/>
            <a:ext cx="323700" cy="19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55" name="Google Shape;2755;p177"/>
          <p:cNvSpPr/>
          <p:nvPr/>
        </p:nvSpPr>
        <p:spPr>
          <a:xfrm>
            <a:off x="752531" y="2304282"/>
            <a:ext cx="3412238" cy="803521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56" name="Google Shape;2756;p177"/>
          <p:cNvSpPr/>
          <p:nvPr/>
        </p:nvSpPr>
        <p:spPr>
          <a:xfrm>
            <a:off x="1875131" y="3128131"/>
            <a:ext cx="323700" cy="19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57" name="Google Shape;2757;p177"/>
          <p:cNvSpPr txBox="1"/>
          <p:nvPr/>
        </p:nvSpPr>
        <p:spPr>
          <a:xfrm>
            <a:off x="-59119" y="4824125"/>
            <a:ext cx="42636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BO = Back Office | SMS = Short Message Service | SH = StoreHub</a:t>
            </a:r>
            <a:endParaRPr sz="8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58" name="Google Shape;2758;p177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59" name="Google Shape;2759;p177"/>
          <p:cNvSpPr/>
          <p:nvPr/>
        </p:nvSpPr>
        <p:spPr>
          <a:xfrm>
            <a:off x="752531" y="3124883"/>
            <a:ext cx="1446300" cy="411183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0" name="Google Shape;2760;p177"/>
          <p:cNvSpPr/>
          <p:nvPr/>
        </p:nvSpPr>
        <p:spPr>
          <a:xfrm>
            <a:off x="3841069" y="2310825"/>
            <a:ext cx="323700" cy="19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61" name="Google Shape;2761;p177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Campaign Types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179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95" name="Google Shape;2795;p17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56980" y="126304"/>
            <a:ext cx="528600" cy="5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p179" descr="Graphical user interface&#10;&#10;Description automatically generated"/>
          <p:cNvPicPr preferRelativeResize="0"/>
          <p:nvPr/>
        </p:nvPicPr>
        <p:blipFill rotWithShape="1">
          <a:blip r:embed="rId3"/>
          <a:srcRect l="18692" t="3023" b="24992"/>
          <a:stretch>
            <a:fillRect/>
          </a:stretch>
        </p:blipFill>
        <p:spPr>
          <a:xfrm>
            <a:off x="315700" y="865413"/>
            <a:ext cx="4475825" cy="4100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97" name="Google Shape;2797;p179"/>
          <p:cNvSpPr/>
          <p:nvPr/>
        </p:nvSpPr>
        <p:spPr>
          <a:xfrm>
            <a:off x="5183850" y="1192450"/>
            <a:ext cx="3597000" cy="3525300"/>
          </a:xfrm>
          <a:prstGeom prst="roundRect">
            <a:avLst>
              <a:gd name="adj" fmla="val 6320"/>
            </a:avLst>
          </a:prstGeom>
          <a:solidFill>
            <a:schemeClr val="lt1"/>
          </a:solidFill>
          <a:ln w="254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8" name="Google Shape;2798;p179"/>
          <p:cNvSpPr txBox="1"/>
          <p:nvPr/>
        </p:nvSpPr>
        <p:spPr>
          <a:xfrm>
            <a:off x="5284030" y="1604718"/>
            <a:ext cx="3343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</a:t>
            </a: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ill in required information at: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9" name="Google Shape;2799;p179"/>
          <p:cNvSpPr txBox="1"/>
          <p:nvPr/>
        </p:nvSpPr>
        <p:spPr>
          <a:xfrm>
            <a:off x="5328071" y="1906666"/>
            <a:ext cx="3273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 panose="02000000000000000000"/>
              <a:buAutoNum type="arabicPeriod"/>
            </a:pPr>
            <a:r>
              <a:rPr lang="en-GB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Brand Name</a:t>
            </a: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: Business name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0" name="Google Shape;2800;p179"/>
          <p:cNvSpPr txBox="1"/>
          <p:nvPr/>
        </p:nvSpPr>
        <p:spPr>
          <a:xfrm>
            <a:off x="5328071" y="2185916"/>
            <a:ext cx="3273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2.       </a:t>
            </a:r>
            <a:r>
              <a:rPr lang="en-GB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SMS Content</a:t>
            </a: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Customized message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1" name="Google Shape;2801;p179"/>
          <p:cNvSpPr txBox="1"/>
          <p:nvPr/>
        </p:nvSpPr>
        <p:spPr>
          <a:xfrm>
            <a:off x="5328070" y="2516861"/>
            <a:ext cx="3273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3.       </a:t>
            </a:r>
            <a:r>
              <a:rPr lang="en-GB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Attributes</a:t>
            </a: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Automatically insert values </a:t>
            </a:r>
            <a:b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such</a:t>
            </a:r>
            <a:r>
              <a:rPr lang="en-GB" sz="1100"/>
              <a:t> 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 a customer’s first name or </a:t>
            </a:r>
            <a:b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remaining cashback amount, into this   </a:t>
            </a:r>
            <a:b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SMS content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2" name="Google Shape;2802;p179"/>
          <p:cNvSpPr txBox="1"/>
          <p:nvPr/>
        </p:nvSpPr>
        <p:spPr>
          <a:xfrm>
            <a:off x="5345847" y="3609779"/>
            <a:ext cx="3273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4.     </a:t>
            </a:r>
            <a:r>
              <a:rPr lang="en-GB" sz="1100" b="1" i="0" u="none" strike="noStrike" cap="none">
                <a:solidFill>
                  <a:srgbClr val="000000"/>
                </a:solidFill>
              </a:rPr>
              <a:t>Target Customers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Customers’ info  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(amount</a:t>
            </a:r>
            <a:r>
              <a:rPr lang="en-GB" sz="1100"/>
              <a:t> 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of cashback balance, last  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purchase date &amp;</a:t>
            </a:r>
            <a:r>
              <a:rPr lang="en-GB" sz="1100"/>
              <a:t> 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days before birth date to  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 SMS)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803" name="Google Shape;2803;p179"/>
          <p:cNvGrpSpPr/>
          <p:nvPr/>
        </p:nvGrpSpPr>
        <p:grpSpPr>
          <a:xfrm>
            <a:off x="5869650" y="933448"/>
            <a:ext cx="2225400" cy="492600"/>
            <a:chOff x="5582900" y="972473"/>
            <a:chExt cx="2225400" cy="492600"/>
          </a:xfrm>
        </p:grpSpPr>
        <p:sp>
          <p:nvSpPr>
            <p:cNvPr id="2804" name="Google Shape;2804;p179"/>
            <p:cNvSpPr/>
            <p:nvPr/>
          </p:nvSpPr>
          <p:spPr>
            <a:xfrm>
              <a:off x="5753150" y="972473"/>
              <a:ext cx="1884900" cy="492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5" name="Google Shape;2805;p179"/>
            <p:cNvSpPr txBox="1"/>
            <p:nvPr/>
          </p:nvSpPr>
          <p:spPr>
            <a:xfrm>
              <a:off x="5582900" y="1026525"/>
              <a:ext cx="222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How to Set Up Campaign</a:t>
              </a:r>
              <a:endParaRPr sz="1200">
                <a:solidFill>
                  <a:srgbClr val="1505FB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806" name="Google Shape;2806;p179"/>
          <p:cNvSpPr/>
          <p:nvPr/>
        </p:nvSpPr>
        <p:spPr>
          <a:xfrm>
            <a:off x="451575" y="2163350"/>
            <a:ext cx="528600" cy="1986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91A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7" name="Google Shape;2807;p179"/>
          <p:cNvSpPr/>
          <p:nvPr/>
        </p:nvSpPr>
        <p:spPr>
          <a:xfrm>
            <a:off x="451575" y="2621975"/>
            <a:ext cx="528600" cy="1986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91A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8" name="Google Shape;2808;p179"/>
          <p:cNvSpPr/>
          <p:nvPr/>
        </p:nvSpPr>
        <p:spPr>
          <a:xfrm>
            <a:off x="451575" y="3650325"/>
            <a:ext cx="814800" cy="1986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91A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9" name="Google Shape;2809;p179"/>
          <p:cNvSpPr/>
          <p:nvPr/>
        </p:nvSpPr>
        <p:spPr>
          <a:xfrm>
            <a:off x="980175" y="2164963"/>
            <a:ext cx="323700" cy="19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91A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10" name="Google Shape;2810;p179"/>
          <p:cNvSpPr/>
          <p:nvPr/>
        </p:nvSpPr>
        <p:spPr>
          <a:xfrm>
            <a:off x="980175" y="2621963"/>
            <a:ext cx="323700" cy="19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91A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11" name="Google Shape;2811;p179"/>
          <p:cNvSpPr/>
          <p:nvPr/>
        </p:nvSpPr>
        <p:spPr>
          <a:xfrm>
            <a:off x="1266375" y="3650313"/>
            <a:ext cx="323700" cy="19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91A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4</a:t>
            </a:r>
            <a:endParaRPr sz="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12" name="Google Shape;2812;p179"/>
          <p:cNvSpPr txBox="1"/>
          <p:nvPr/>
        </p:nvSpPr>
        <p:spPr>
          <a:xfrm>
            <a:off x="-336937" y="52166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Activating StoreHub Engage (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cont.)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813" name="Google Shape;2813;p179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14" name="Google Shape;2814;p179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Activation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180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20" name="Google Shape;2820;p1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56980" y="126304"/>
            <a:ext cx="528600" cy="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1" name="Google Shape;2821;p180"/>
          <p:cNvSpPr/>
          <p:nvPr/>
        </p:nvSpPr>
        <p:spPr>
          <a:xfrm>
            <a:off x="5100000" y="1226776"/>
            <a:ext cx="3764700" cy="3382800"/>
          </a:xfrm>
          <a:prstGeom prst="roundRect">
            <a:avLst>
              <a:gd name="adj" fmla="val 8843"/>
            </a:avLst>
          </a:prstGeom>
          <a:solidFill>
            <a:schemeClr val="lt1"/>
          </a:solidFill>
          <a:ln w="254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22" name="Google Shape;2822;p180"/>
          <p:cNvSpPr txBox="1"/>
          <p:nvPr/>
        </p:nvSpPr>
        <p:spPr>
          <a:xfrm>
            <a:off x="5319120" y="1828952"/>
            <a:ext cx="3273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5.      </a:t>
            </a:r>
            <a:r>
              <a:rPr lang="en-GB" sz="1100" b="1" i="0" u="none" strike="noStrike" cap="none">
                <a:solidFill>
                  <a:srgbClr val="000000"/>
                </a:solidFill>
              </a:rPr>
              <a:t>Schedule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Set the campaign date (only </a:t>
            </a:r>
            <a:b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future dates can be chosen; present &amp; past </a:t>
            </a:r>
            <a:b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dates are blocked) and the time of SMS </a:t>
            </a:r>
            <a:b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sent </a:t>
            </a:r>
            <a:r>
              <a:rPr lang="en-GB" sz="1100"/>
              <a:t>d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aily. O</a:t>
            </a:r>
            <a:r>
              <a:rPr lang="en-GB" sz="1100"/>
              <a:t>nce set, click save &amp; next.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23" name="Google Shape;2823;p180" descr="Graphical user interface&#10;&#10;Description automatically generated"/>
          <p:cNvPicPr preferRelativeResize="0"/>
          <p:nvPr/>
        </p:nvPicPr>
        <p:blipFill rotWithShape="1">
          <a:blip r:embed="rId3"/>
          <a:srcRect l="18031" t="76717" r="31896" b="2079"/>
          <a:stretch>
            <a:fillRect/>
          </a:stretch>
        </p:blipFill>
        <p:spPr>
          <a:xfrm>
            <a:off x="820300" y="900899"/>
            <a:ext cx="3417601" cy="149750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24" name="Google Shape;2824;p180"/>
          <p:cNvSpPr txBox="1"/>
          <p:nvPr/>
        </p:nvSpPr>
        <p:spPr>
          <a:xfrm>
            <a:off x="5319125" y="2917400"/>
            <a:ext cx="34176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6.      Review the information on campaign </a:t>
            </a:r>
            <a:br>
              <a:rPr lang="en-GB" sz="1100"/>
            </a:br>
            <a:r>
              <a:rPr lang="en-GB" sz="1100"/>
              <a:t>         estimation &amp; you can click on publish.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Note</a:t>
            </a:r>
            <a:r>
              <a:rPr lang="en-GB" sz="1100"/>
              <a:t>: Cost estimations only appear for: </a:t>
            </a:r>
            <a:endParaRPr sz="1300" i="1">
              <a:solidFill>
                <a:srgbClr val="565867"/>
              </a:solidFill>
              <a:highlight>
                <a:srgbClr val="FFFFFF"/>
              </a:highlight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  <a:highlight>
                  <a:srgbClr val="FFFFFF"/>
                </a:highlight>
              </a:rPr>
              <a:t>“Cashback reminder”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  <a:highlight>
                  <a:srgbClr val="FFFFFF"/>
                </a:highlight>
              </a:rPr>
              <a:t>“Win back lost customers”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2825" name="Google Shape;2825;p180"/>
          <p:cNvPicPr preferRelativeResize="0"/>
          <p:nvPr/>
        </p:nvPicPr>
        <p:blipFill rotWithShape="1">
          <a:blip r:embed="rId4"/>
          <a:srcRect b="7114"/>
          <a:stretch>
            <a:fillRect/>
          </a:stretch>
        </p:blipFill>
        <p:spPr>
          <a:xfrm>
            <a:off x="972700" y="2480500"/>
            <a:ext cx="3137899" cy="25442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26" name="Google Shape;2826;p180"/>
          <p:cNvSpPr/>
          <p:nvPr/>
        </p:nvSpPr>
        <p:spPr>
          <a:xfrm>
            <a:off x="995575" y="952124"/>
            <a:ext cx="2484900" cy="14247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91A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27" name="Google Shape;2827;p180"/>
          <p:cNvSpPr/>
          <p:nvPr/>
        </p:nvSpPr>
        <p:spPr>
          <a:xfrm>
            <a:off x="3582000" y="2722425"/>
            <a:ext cx="528600" cy="1986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91A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28" name="Google Shape;2828;p180"/>
          <p:cNvSpPr/>
          <p:nvPr/>
        </p:nvSpPr>
        <p:spPr>
          <a:xfrm>
            <a:off x="3480475" y="1583347"/>
            <a:ext cx="323700" cy="132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91A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5</a:t>
            </a:r>
            <a:endParaRPr sz="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29" name="Google Shape;2829;p180"/>
          <p:cNvSpPr/>
          <p:nvPr/>
        </p:nvSpPr>
        <p:spPr>
          <a:xfrm>
            <a:off x="3258300" y="2722413"/>
            <a:ext cx="323700" cy="19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91A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</a:t>
            </a:r>
            <a:endParaRPr sz="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30" name="Google Shape;2830;p180"/>
          <p:cNvSpPr txBox="1"/>
          <p:nvPr/>
        </p:nvSpPr>
        <p:spPr>
          <a:xfrm>
            <a:off x="-336937" y="521663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ignika"/>
              <a:buNone/>
            </a:pPr>
            <a:r>
              <a:rPr lang="en-GB" sz="18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Activating StoreHub Engage (</a:t>
            </a: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cont.)</a:t>
            </a:r>
            <a:endParaRPr sz="20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2831" name="Google Shape;2831;p180"/>
          <p:cNvGrpSpPr/>
          <p:nvPr/>
        </p:nvGrpSpPr>
        <p:grpSpPr>
          <a:xfrm>
            <a:off x="5869650" y="933448"/>
            <a:ext cx="2225400" cy="492600"/>
            <a:chOff x="5582900" y="972473"/>
            <a:chExt cx="2225400" cy="492600"/>
          </a:xfrm>
        </p:grpSpPr>
        <p:sp>
          <p:nvSpPr>
            <p:cNvPr id="2832" name="Google Shape;2832;p180"/>
            <p:cNvSpPr/>
            <p:nvPr/>
          </p:nvSpPr>
          <p:spPr>
            <a:xfrm>
              <a:off x="5753150" y="972473"/>
              <a:ext cx="1884900" cy="492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3" name="Google Shape;2833;p180"/>
            <p:cNvSpPr txBox="1"/>
            <p:nvPr/>
          </p:nvSpPr>
          <p:spPr>
            <a:xfrm>
              <a:off x="5582900" y="1026525"/>
              <a:ext cx="222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How to Set Up Campaign</a:t>
              </a:r>
              <a:endParaRPr sz="1200">
                <a:solidFill>
                  <a:srgbClr val="1505FB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834" name="Google Shape;2834;p180"/>
          <p:cNvSpPr txBox="1"/>
          <p:nvPr/>
        </p:nvSpPr>
        <p:spPr>
          <a:xfrm>
            <a:off x="5284030" y="1604718"/>
            <a:ext cx="3343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</a:t>
            </a:r>
            <a:r>
              <a:rPr lang="en-GB"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ill in required information at: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5" name="Google Shape;2835;p180"/>
          <p:cNvSpPr txBox="1"/>
          <p:nvPr/>
        </p:nvSpPr>
        <p:spPr>
          <a:xfrm>
            <a:off x="8732477" y="48482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0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36" name="Google Shape;2836;p180"/>
          <p:cNvSpPr txBox="1"/>
          <p:nvPr/>
        </p:nvSpPr>
        <p:spPr>
          <a:xfrm>
            <a:off x="1537937" y="-89057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23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23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2300" b="1">
                <a:latin typeface="Signika"/>
                <a:ea typeface="Signika"/>
                <a:cs typeface="Signika"/>
                <a:sym typeface="Signika"/>
              </a:rPr>
              <a:t>Activation</a:t>
            </a:r>
            <a:endParaRPr sz="2300" b="1"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p181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181"/>
          <p:cNvSpPr txBox="1"/>
          <p:nvPr/>
        </p:nvSpPr>
        <p:spPr>
          <a:xfrm>
            <a:off x="539550" y="3507850"/>
            <a:ext cx="420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GB" sz="2400" b="1">
                <a:latin typeface="Signika"/>
                <a:ea typeface="Signika"/>
                <a:cs typeface="Signika"/>
                <a:sym typeface="Signika"/>
              </a:rPr>
              <a:t>Multiple Register Sync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43" name="Google Shape;2843;p181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75274" y="4547768"/>
            <a:ext cx="502500" cy="46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44" name="Google Shape;2844;p181"/>
          <p:cNvSpPr/>
          <p:nvPr/>
        </p:nvSpPr>
        <p:spPr>
          <a:xfrm>
            <a:off x="539550" y="4197675"/>
            <a:ext cx="3488400" cy="35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242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Not</a:t>
            </a:r>
            <a:r>
              <a:rPr lang="en-GB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GB" sz="1000" b="1">
                <a:solidFill>
                  <a:srgbClr val="FF242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applicable</a:t>
            </a:r>
            <a:r>
              <a:rPr lang="en-GB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for Onboarding Executive, skip to next topic 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slow">
    <p:push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p182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0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850" name="Google Shape;2850;p182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51" name="Google Shape;2851;p18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52" name="Google Shape;2852;p182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853" name="Google Shape;2853;p182"/>
          <p:cNvGrpSpPr/>
          <p:nvPr/>
        </p:nvGrpSpPr>
        <p:grpSpPr>
          <a:xfrm>
            <a:off x="5013397" y="1099448"/>
            <a:ext cx="2988318" cy="3185042"/>
            <a:chOff x="5616652" y="3547567"/>
            <a:chExt cx="8674362" cy="3249379"/>
          </a:xfrm>
        </p:grpSpPr>
        <p:sp>
          <p:nvSpPr>
            <p:cNvPr id="2854" name="Google Shape;2854;p182"/>
            <p:cNvSpPr/>
            <p:nvPr/>
          </p:nvSpPr>
          <p:spPr>
            <a:xfrm>
              <a:off x="5616652" y="3671546"/>
              <a:ext cx="8571900" cy="3125400"/>
            </a:xfrm>
            <a:prstGeom prst="round2DiagRect">
              <a:avLst>
                <a:gd name="adj1" fmla="val 6325"/>
                <a:gd name="adj2" fmla="val 0"/>
              </a:avLst>
            </a:prstGeom>
            <a:solidFill>
              <a:schemeClr val="lt1"/>
            </a:solidFill>
            <a:ln w="25400" cap="flat" cmpd="sng">
              <a:solidFill>
                <a:srgbClr val="FF92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55" name="Google Shape;2855;p182"/>
            <p:cNvSpPr txBox="1"/>
            <p:nvPr/>
          </p:nvSpPr>
          <p:spPr>
            <a:xfrm>
              <a:off x="5753274" y="3949357"/>
              <a:ext cx="8537740" cy="257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342900" lvl="0" indent="-22225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Roboto" panose="02000000000000000000"/>
                <a:buChar char="●"/>
              </a:pPr>
              <a:r>
                <a:rPr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Any </a:t>
              </a:r>
              <a:r>
                <a:rPr lang="en-US" altLang="zh-CN" sz="90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ordering</a:t>
              </a:r>
              <a:r>
                <a:rPr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register can now take orders and process checkouts, including cancellations and refunds.</a:t>
              </a:r>
              <a:endParaRPr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22225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Roboto" panose="02000000000000000000"/>
                <a:buChar char="●"/>
              </a:pPr>
              <a:endParaRPr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22225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Roboto" panose="02000000000000000000"/>
                <a:buChar char="●"/>
              </a:pPr>
              <a:r>
                <a:rPr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Orders from all registers (Cashier or Ordering) are synced in real-time across all devices.</a:t>
              </a:r>
              <a:endParaRPr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22225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Roboto" panose="02000000000000000000"/>
                <a:buChar char="●"/>
              </a:pPr>
              <a:endParaRPr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22225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Roboto" panose="02000000000000000000"/>
                <a:buChar char="●"/>
              </a:pPr>
              <a:r>
                <a:rPr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 restriction on which device can checkout – all registers have full checkout capability.</a:t>
              </a:r>
              <a:endParaRPr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856" name="Google Shape;2856;p182"/>
            <p:cNvSpPr/>
            <p:nvPr/>
          </p:nvSpPr>
          <p:spPr>
            <a:xfrm>
              <a:off x="7329046" y="3547567"/>
              <a:ext cx="5147100" cy="257700"/>
            </a:xfrm>
            <a:prstGeom prst="rect">
              <a:avLst/>
            </a:prstGeom>
            <a:solidFill>
              <a:srgbClr val="FFFCF9"/>
            </a:solidFill>
            <a:ln w="19050" cap="flat" cmpd="sng">
              <a:solidFill>
                <a:srgbClr val="FF921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Multiple Register Sync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2857" name="Google Shape;2857;p182"/>
          <p:cNvGrpSpPr/>
          <p:nvPr/>
        </p:nvGrpSpPr>
        <p:grpSpPr>
          <a:xfrm>
            <a:off x="620844" y="1262784"/>
            <a:ext cx="4146094" cy="2933766"/>
            <a:chOff x="620844" y="1262784"/>
            <a:chExt cx="4146094" cy="2933766"/>
          </a:xfrm>
        </p:grpSpPr>
        <p:pic>
          <p:nvPicPr>
            <p:cNvPr id="2858" name="Google Shape;2858;p182"/>
            <p:cNvPicPr preferRelativeResize="0"/>
            <p:nvPr/>
          </p:nvPicPr>
          <p:blipFill rotWithShape="1">
            <a:blip r:embed="rId3"/>
            <a:srcRect r="61909"/>
            <a:stretch>
              <a:fillRect/>
            </a:stretch>
          </p:blipFill>
          <p:spPr>
            <a:xfrm>
              <a:off x="1912491" y="1262784"/>
              <a:ext cx="1616770" cy="974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9" name="Google Shape;2859;p182"/>
            <p:cNvPicPr preferRelativeResize="0"/>
            <p:nvPr/>
          </p:nvPicPr>
          <p:blipFill rotWithShape="1">
            <a:blip r:embed="rId3"/>
            <a:srcRect r="61909"/>
            <a:stretch>
              <a:fillRect/>
            </a:stretch>
          </p:blipFill>
          <p:spPr>
            <a:xfrm>
              <a:off x="958606" y="2874057"/>
              <a:ext cx="1616770" cy="974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0" name="Google Shape;2860;p182"/>
            <p:cNvPicPr preferRelativeResize="0"/>
            <p:nvPr/>
          </p:nvPicPr>
          <p:blipFill rotWithShape="1">
            <a:blip r:embed="rId3"/>
            <a:srcRect r="61909"/>
            <a:stretch>
              <a:fillRect/>
            </a:stretch>
          </p:blipFill>
          <p:spPr>
            <a:xfrm>
              <a:off x="2833552" y="2874057"/>
              <a:ext cx="1616770" cy="974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1" name="Google Shape;2861;p18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2695045">
              <a:off x="1672922" y="2363079"/>
              <a:ext cx="306468" cy="306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2" name="Google Shape;2862;p18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8280715">
              <a:off x="3374959" y="2363095"/>
              <a:ext cx="306513" cy="306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3" name="Google Shape;2863;p182"/>
            <p:cNvSpPr txBox="1"/>
            <p:nvPr/>
          </p:nvSpPr>
          <p:spPr>
            <a:xfrm>
              <a:off x="1558306" y="2209463"/>
              <a:ext cx="2250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Cashier Register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2864" name="Google Shape;2864;p182"/>
            <p:cNvSpPr txBox="1"/>
            <p:nvPr/>
          </p:nvSpPr>
          <p:spPr>
            <a:xfrm>
              <a:off x="620844" y="3873450"/>
              <a:ext cx="2250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Ordering Register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2865" name="Google Shape;2865;p182"/>
            <p:cNvSpPr txBox="1"/>
            <p:nvPr/>
          </p:nvSpPr>
          <p:spPr>
            <a:xfrm>
              <a:off x="2516938" y="3873450"/>
              <a:ext cx="2250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Ordering Register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sp>
        <p:nvSpPr>
          <p:cNvPr id="2866" name="Google Shape;2866;p182"/>
          <p:cNvSpPr txBox="1"/>
          <p:nvPr/>
        </p:nvSpPr>
        <p:spPr>
          <a:xfrm>
            <a:off x="1414118" y="627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18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8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Multiple Register Sync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3" name="Google Shape;2201;p148"/>
          <p:cNvSpPr txBox="1"/>
          <p:nvPr/>
        </p:nvSpPr>
        <p:spPr>
          <a:xfrm>
            <a:off x="409458" y="4597452"/>
            <a:ext cx="4162542" cy="25146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ese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KB </a:t>
            </a:r>
            <a:r>
              <a:rPr lang="en-GB" sz="1200" b="1" u="sng" dirty="0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Articles</a:t>
            </a:r>
            <a:r>
              <a:rPr lang="en-GB" sz="1200" b="1" dirty="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more </a:t>
            </a:r>
            <a:r>
              <a:rPr lang="en-GB" sz="1200" b="1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details.</a:t>
            </a:r>
            <a:endParaRPr sz="900" b="1" dirty="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ransition spd="slow">
    <p:push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183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Requirements</a:t>
            </a:r>
            <a:endParaRPr sz="20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872" name="Google Shape;2872;p183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73" name="Google Shape;2873;p18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74" name="Google Shape;2874;p183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875" name="Google Shape;2875;p183"/>
          <p:cNvSpPr txBox="1"/>
          <p:nvPr/>
        </p:nvSpPr>
        <p:spPr>
          <a:xfrm>
            <a:off x="1414118" y="627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18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8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Multiple Register Sync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2876" name="Google Shape;2876;p183"/>
          <p:cNvGraphicFramePr/>
          <p:nvPr/>
        </p:nvGraphicFramePr>
        <p:xfrm>
          <a:off x="4758973" y="1385237"/>
          <a:ext cx="3727200" cy="2478950"/>
        </p:xfrm>
        <a:graphic>
          <a:graphicData uri="http://schemas.openxmlformats.org/drawingml/2006/table">
            <a:tbl>
              <a:tblPr>
                <a:noFill/>
                <a:tableStyleId>{5D650FAB-B959-46B2-98D5-0F9A07FF4496}</a:tableStyleId>
              </a:tblPr>
              <a:tblGrid>
                <a:gridCol w="1033750"/>
                <a:gridCol w="2693450"/>
              </a:tblGrid>
              <a:tr h="79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iPad</a:t>
                      </a:r>
                      <a:endParaRPr sz="1000" b="1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iOS 11 or higher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Note</a:t>
                      </a:r>
                      <a:r>
                        <a:rPr lang="en-GB" sz="1000" i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: it is advisable to use iPads of the same model (iPad Gen 6 or higher) </a:t>
                      </a:r>
                      <a:endParaRPr sz="1000" i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0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Android</a:t>
                      </a:r>
                      <a:endParaRPr sz="1000" b="1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2921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Sunmi T2 (Android 7)</a:t>
                      </a:r>
                      <a:endParaRPr sz="1000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342900" lvl="0" indent="-2921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iMin D4 (Android 11)</a:t>
                      </a:r>
                      <a:endParaRPr sz="1000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342900" lvl="0" indent="-2921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iMin D1</a:t>
                      </a: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, D3, D3 mini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(Android 11)</a:t>
                      </a:r>
                      <a:endParaRPr sz="1000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342900" lvl="0" indent="-2921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iMin Falcon 1 </a:t>
                      </a: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&amp; </a:t>
                      </a: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2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(Android 11)</a:t>
                      </a:r>
                      <a:endParaRPr sz="1000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Note</a:t>
                      </a:r>
                      <a:endParaRPr sz="1000" b="1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2921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GB" sz="10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iPad can be synced with StoreHub Android device &amp; vice versa. </a:t>
                      </a:r>
                      <a:endParaRPr sz="1000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877" name="Google Shape;2877;p183"/>
          <p:cNvGraphicFramePr/>
          <p:nvPr/>
        </p:nvGraphicFramePr>
        <p:xfrm>
          <a:off x="660223" y="1385224"/>
          <a:ext cx="3727200" cy="2143425"/>
        </p:xfrm>
        <a:graphic>
          <a:graphicData uri="http://schemas.openxmlformats.org/drawingml/2006/table">
            <a:tbl>
              <a:tblPr>
                <a:noFill/>
                <a:tableStyleId>{5D650FAB-B959-46B2-98D5-0F9A07FF4496}</a:tableStyleId>
              </a:tblPr>
              <a:tblGrid>
                <a:gridCol w="1033725"/>
                <a:gridCol w="2693475"/>
              </a:tblGrid>
              <a:tr h="54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Type of Connection</a:t>
                      </a:r>
                      <a:endParaRPr sz="1000" b="1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LAN (For Android) &amp; WiFi (iPad)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Latency</a:t>
                      </a:r>
                      <a:endParaRPr sz="1000" b="1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50ms or lower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Bandwidth Capacity</a:t>
                      </a:r>
                      <a:endParaRPr sz="1000" b="1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30-50 Mbps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0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Note</a:t>
                      </a:r>
                      <a:endParaRPr sz="1000" b="1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GB" sz="10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Always recommend Merchants to connect to StoreHub router.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878" name="Google Shape;2878;p183"/>
          <p:cNvSpPr txBox="1"/>
          <p:nvPr/>
        </p:nvSpPr>
        <p:spPr>
          <a:xfrm>
            <a:off x="657833" y="1046537"/>
            <a:ext cx="3732000" cy="338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Network Requirements</a:t>
            </a:r>
            <a:endParaRPr sz="10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79" name="Google Shape;2879;p183"/>
          <p:cNvSpPr txBox="1"/>
          <p:nvPr/>
        </p:nvSpPr>
        <p:spPr>
          <a:xfrm>
            <a:off x="4758983" y="1046537"/>
            <a:ext cx="3727200" cy="3387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Hardware Requirements</a:t>
            </a:r>
            <a:endParaRPr sz="10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80" name="Google Shape;2880;p183"/>
          <p:cNvSpPr/>
          <p:nvPr/>
        </p:nvSpPr>
        <p:spPr>
          <a:xfrm>
            <a:off x="2583150" y="4382675"/>
            <a:ext cx="3977700" cy="338700"/>
          </a:xfrm>
          <a:prstGeom prst="roundRect">
            <a:avLst>
              <a:gd name="adj" fmla="val 7962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81" name="Google Shape;2881;p183"/>
          <p:cNvSpPr txBox="1"/>
          <p:nvPr/>
        </p:nvSpPr>
        <p:spPr>
          <a:xfrm>
            <a:off x="3130984" y="4405775"/>
            <a:ext cx="383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A1A1A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Maximum 5 ordering registers can be setup </a:t>
            </a:r>
            <a:endParaRPr sz="10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82" name="Google Shape;2882;p183"/>
          <p:cNvSpPr/>
          <p:nvPr/>
        </p:nvSpPr>
        <p:spPr>
          <a:xfrm>
            <a:off x="3596225" y="4157950"/>
            <a:ext cx="1747500" cy="27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</a:pPr>
            <a:r>
              <a:rPr lang="en-GB" sz="1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</a:t>
            </a:r>
            <a:endParaRPr sz="1100"/>
          </a:p>
        </p:txBody>
      </p:sp>
    </p:spTree>
  </p:cSld>
  <p:clrMapOvr>
    <a:masterClrMapping/>
  </p:clrMapOvr>
  <p:transition spd="slow">
    <p:push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184"/>
          <p:cNvSpPr txBox="1"/>
          <p:nvPr/>
        </p:nvSpPr>
        <p:spPr>
          <a:xfrm>
            <a:off x="-336937" y="511898"/>
            <a:ext cx="7853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Enable Multiple Register Sync in BO</a:t>
            </a:r>
            <a:endParaRPr sz="20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888" name="Google Shape;2888;p184"/>
          <p:cNvSpPr/>
          <p:nvPr/>
        </p:nvSpPr>
        <p:spPr>
          <a:xfrm>
            <a:off x="0" y="0"/>
            <a:ext cx="9144000" cy="4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89" name="Google Shape;2889;p18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96124" y="127133"/>
            <a:ext cx="661065" cy="66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90" name="Google Shape;2890;p184"/>
          <p:cNvSpPr txBox="1">
            <a:spLocks noGrp="1"/>
          </p:cNvSpPr>
          <p:nvPr>
            <p:ph type="sldNum" idx="12"/>
          </p:nvPr>
        </p:nvSpPr>
        <p:spPr>
          <a:xfrm>
            <a:off x="8641350" y="4747050"/>
            <a:ext cx="5025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891" name="Google Shape;2891;p184"/>
          <p:cNvSpPr txBox="1"/>
          <p:nvPr/>
        </p:nvSpPr>
        <p:spPr>
          <a:xfrm>
            <a:off x="155624" y="831698"/>
            <a:ext cx="4704900" cy="69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1:</a:t>
            </a:r>
            <a:r>
              <a:rPr lang="en-GB" sz="1200" b="1" i="0" u="none" strike="noStrike" cap="none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2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Go to "Settings" &gt; "Account" &gt; "F&amp;B" tab.</a:t>
            </a:r>
            <a:endParaRPr sz="1000">
              <a:highlight>
                <a:srgbClr val="FFFFFF"/>
              </a:highlight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"tick" the checkbox for "Multiple POS Registers Sync".</a:t>
            </a:r>
            <a:endParaRPr sz="1000" i="0" u="none" strike="noStrike" cap="none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92" name="Google Shape;2892;p184"/>
          <p:cNvSpPr/>
          <p:nvPr/>
        </p:nvSpPr>
        <p:spPr>
          <a:xfrm>
            <a:off x="4860507" y="837844"/>
            <a:ext cx="38010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2:</a:t>
            </a:r>
            <a:r>
              <a:rPr lang="en-GB" sz="1200" b="1" i="0" u="none" strike="noStrike" cap="none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9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sz="1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have the option to allow only the Cashier Register (Local Server) to process checkouts, or to include your Ordering Registers (Client Registers) as well.</a:t>
            </a:r>
            <a:endParaRPr sz="1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94" name="Google Shape;2894;p184"/>
          <p:cNvSpPr txBox="1"/>
          <p:nvPr/>
        </p:nvSpPr>
        <p:spPr>
          <a:xfrm>
            <a:off x="1414118" y="62700"/>
            <a:ext cx="4351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18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GB" sz="18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GB" sz="1900" b="1">
                <a:latin typeface="Signika"/>
                <a:ea typeface="Signika"/>
                <a:cs typeface="Signika"/>
                <a:sym typeface="Signika"/>
              </a:rPr>
              <a:t>Multiple Register Sync</a:t>
            </a:r>
            <a:endParaRPr sz="19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" name="Picture 3" descr="upload_post_object_v2_1959027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45" y="2091273"/>
            <a:ext cx="4194722" cy="2813851"/>
          </a:xfrm>
          <a:prstGeom prst="rect">
            <a:avLst/>
          </a:prstGeom>
        </p:spPr>
      </p:pic>
      <p:sp>
        <p:nvSpPr>
          <p:cNvPr id="5" name="Google Shape;2892;p184"/>
          <p:cNvSpPr/>
          <p:nvPr/>
        </p:nvSpPr>
        <p:spPr>
          <a:xfrm>
            <a:off x="4860522" y="2123872"/>
            <a:ext cx="38010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Step </a:t>
            </a:r>
            <a:r>
              <a:rPr lang="en-US" altLang="zh-CN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r>
              <a:rPr lang="en-GB" sz="12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r>
              <a:rPr lang="en-GB" sz="1200" b="1" i="0" u="none" strike="noStrike" cap="none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9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en-US" altLang="zh-CN" sz="10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Click "Save"</a:t>
            </a:r>
            <a:endParaRPr lang="en-US" altLang="zh-CN" sz="10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toreHub">
  <a:themeElements>
    <a:clrScheme name="Custom 2">
      <a:dk1>
        <a:srgbClr val="000000"/>
      </a:dk1>
      <a:lt1>
        <a:srgbClr val="000000"/>
      </a:lt1>
      <a:dk2>
        <a:srgbClr val="5E5E5E"/>
      </a:dk2>
      <a:lt2>
        <a:srgbClr val="FA9419"/>
      </a:lt2>
      <a:accent1>
        <a:srgbClr val="000000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toreHub">
  <a:themeElements>
    <a:clrScheme name="Custom 2">
      <a:dk1>
        <a:srgbClr val="000000"/>
      </a:dk1>
      <a:lt1>
        <a:srgbClr val="000000"/>
      </a:lt1>
      <a:dk2>
        <a:srgbClr val="5E5E5E"/>
      </a:dk2>
      <a:lt2>
        <a:srgbClr val="FA9419"/>
      </a:lt2>
      <a:accent1>
        <a:srgbClr val="000000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30066</Words>
  <Application>WPS Office WWO_feishu_20241028185521-3ecd29d096</Application>
  <PresentationFormat>On-screen Show (16:9)</PresentationFormat>
  <Paragraphs>1956</Paragraphs>
  <Slides>104</Slides>
  <Notes>100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104</vt:i4>
      </vt:variant>
    </vt:vector>
  </HeadingPairs>
  <TitlesOfParts>
    <vt:vector size="137" baseType="lpstr">
      <vt:lpstr>Arial</vt:lpstr>
      <vt:lpstr>宋体</vt:lpstr>
      <vt:lpstr>Wingdings</vt:lpstr>
      <vt:lpstr>Arial</vt:lpstr>
      <vt:lpstr>Roboto</vt:lpstr>
      <vt:lpstr>MingLiU-ExtB</vt:lpstr>
      <vt:lpstr>Roboto Light</vt:lpstr>
      <vt:lpstr>Roboto Medium</vt:lpstr>
      <vt:lpstr>Montserrat</vt:lpstr>
      <vt:lpstr>Signika</vt:lpstr>
      <vt:lpstr>Helvetica Neue</vt:lpstr>
      <vt:lpstr>Fira Sans</vt:lpstr>
      <vt:lpstr>Calibri</vt:lpstr>
      <vt:lpstr>Calibri</vt:lpstr>
      <vt:lpstr>Signika</vt:lpstr>
      <vt:lpstr>Roboto</vt:lpstr>
      <vt:lpstr>Advent Pro</vt:lpstr>
      <vt:lpstr>Noto Sans Symbols</vt:lpstr>
      <vt:lpstr>Inter</vt:lpstr>
      <vt:lpstr>Open Sans ExtraBold</vt:lpstr>
      <vt:lpstr>Open Sans</vt:lpstr>
      <vt:lpstr>Poppins</vt:lpstr>
      <vt:lpstr>Wingdings</vt:lpstr>
      <vt:lpstr>汉仪书宋二KW</vt:lpstr>
      <vt:lpstr>Noto Sans Arabic UI Cn Md</vt:lpstr>
      <vt:lpstr>Inter</vt:lpstr>
      <vt:lpstr>Simple Light</vt:lpstr>
      <vt:lpstr>StoreHub Presentation</vt:lpstr>
      <vt:lpstr>StoreHub Presentation</vt:lpstr>
      <vt:lpstr>StoreHub</vt:lpstr>
      <vt:lpstr>StoreHub Presentation</vt:lpstr>
      <vt:lpstr>StoreHub</vt:lpstr>
      <vt:lpstr>4_StoreHub Presentation</vt:lpstr>
      <vt:lpstr>Advanced System Navigation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System Navigation</dc:title>
  <dc:creator/>
  <cp:lastModifiedBy>Training Team</cp:lastModifiedBy>
  <dcterms:created xsi:type="dcterms:W3CDTF">2025-10-07T04:18:47Z</dcterms:created>
  <dcterms:modified xsi:type="dcterms:W3CDTF">2025-10-07T04:18:47Z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